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9144000"/>
  <p:notesSz cx="6858000" cy="9144000"/>
  <p:embeddedFontLst>
    <p:embeddedFont>
      <p:font typeface="Arimo"/>
      <p:regular r:id="rId35"/>
      <p:bold r:id="rId36"/>
      <p:italic r:id="rId37"/>
      <p:boldItalic r:id="rId38"/>
    </p:embeddedFont>
    <p:embeddedFont>
      <p:font typeface="Jua"/>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32213F-E54F-4099-887B-7B0BE7408D05}">
  <a:tblStyle styleId="{6232213F-E54F-4099-887B-7B0BE7408D05}"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lastCol>
    <a:firstCol>
      <a:tcTxStyle b="on" i="off"/>
    </a:firstCol>
    <a:lastRow>
      <a:tcTxStyle b="on" i="off"/>
      <a:tcStyle>
        <a:tcBdr>
          <a:top>
            <a:ln cap="flat" cmpd="sng" w="25400">
              <a:solidFill>
                <a:schemeClr val="dk1"/>
              </a:solidFill>
              <a:prstDash val="solid"/>
              <a:round/>
              <a:headEnd len="sm" w="sm" type="none"/>
              <a:tailEnd len="sm" w="sm" type="none"/>
            </a:ln>
          </a:top>
        </a:tcBdr>
        <a:fill>
          <a:solidFill>
            <a:srgbClr val="E6E6E6"/>
          </a:solidFill>
        </a:fill>
      </a:tcStyle>
    </a:lastRow>
    <a:seCell>
      <a:tcTxStyle/>
    </a:seCell>
    <a:swCell>
      <a:tcTxStyle/>
    </a:swCell>
    <a:firstRow>
      <a:tcTxStyle b="on" i="off"/>
      <a:tcStyle>
        <a:fill>
          <a:solidFill>
            <a:srgbClr val="E6E6E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Arim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rimo-italic.fntdata"/><Relationship Id="rId14" Type="http://schemas.openxmlformats.org/officeDocument/2006/relationships/slide" Target="slides/slide8.xml"/><Relationship Id="rId36" Type="http://schemas.openxmlformats.org/officeDocument/2006/relationships/font" Target="fonts/Arimo-bold.fntdata"/><Relationship Id="rId17" Type="http://schemas.openxmlformats.org/officeDocument/2006/relationships/slide" Target="slides/slide11.xml"/><Relationship Id="rId39" Type="http://schemas.openxmlformats.org/officeDocument/2006/relationships/font" Target="fonts/Jua-regular.fntdata"/><Relationship Id="rId16" Type="http://schemas.openxmlformats.org/officeDocument/2006/relationships/slide" Target="slides/slide10.xml"/><Relationship Id="rId38" Type="http://schemas.openxmlformats.org/officeDocument/2006/relationships/font" Target="fonts/Arim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b0ec8271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db0ec8271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b0ec8271b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db0ec8271b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b0ec8271b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db0ec8271b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b0ec8271b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gdb0ec8271b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d0c6ba2e6_4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dd0c6ba2e6_4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d0c6ba2e6_5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dd0c6ba2e6_5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d0c6ba2e6_5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dd0c6ba2e6_5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b10f91445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db10f91445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gdb10f91445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e5d95c485_2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de5d95c485_2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e5d95c485_6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gde5d95c485_6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de5d95c485_6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gde5d95c485_6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e5d95c485_6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gde5d95c485_6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de5d95c485_2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6" name="Google Shape;746;gde5d95c485_2_1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5" name="Google Shape;775;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d0c6ba2e6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dd0c6ba2e6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d0c6ba2e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dd0c6ba2e6_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d0c6ba2e6_2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dd0c6ba2e6_2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Malgun Gothic"/>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Malgu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Malgun Gothic"/>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Malgun Gothic"/>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250">
        <p14:prism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 Id="rId11" Type="http://schemas.openxmlformats.org/officeDocument/2006/relationships/image" Target="../media/image3.png"/><Relationship Id="rId10"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28.png"/><Relationship Id="rId7" Type="http://schemas.openxmlformats.org/officeDocument/2006/relationships/image" Target="../media/image8.png"/><Relationship Id="rId8"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 Id="rId11" Type="http://schemas.openxmlformats.org/officeDocument/2006/relationships/image" Target="../media/image30.png"/><Relationship Id="rId10" Type="http://schemas.openxmlformats.org/officeDocument/2006/relationships/image" Target="../media/image19.png"/><Relationship Id="rId12" Type="http://schemas.openxmlformats.org/officeDocument/2006/relationships/image" Target="../media/image29.png"/><Relationship Id="rId9"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34.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3372856" y="4941168"/>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89" name="Google Shape;89;p13"/>
          <p:cNvSpPr/>
          <p:nvPr/>
        </p:nvSpPr>
        <p:spPr>
          <a:xfrm>
            <a:off x="5353076" y="3844908"/>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90" name="Google Shape;90;p13"/>
          <p:cNvSpPr/>
          <p:nvPr/>
        </p:nvSpPr>
        <p:spPr>
          <a:xfrm>
            <a:off x="7333296" y="4941168"/>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996133"/>
              </a:solidFill>
              <a:latin typeface="Malgun Gothic"/>
              <a:ea typeface="Malgun Gothic"/>
              <a:cs typeface="Malgun Gothic"/>
              <a:sym typeface="Malgun Gothic"/>
            </a:endParaRPr>
          </a:p>
        </p:txBody>
      </p:sp>
      <p:sp>
        <p:nvSpPr>
          <p:cNvPr id="91" name="Google Shape;91;p13"/>
          <p:cNvSpPr/>
          <p:nvPr/>
        </p:nvSpPr>
        <p:spPr>
          <a:xfrm>
            <a:off x="5353076" y="6005148"/>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996133"/>
              </a:solidFill>
              <a:latin typeface="Malgun Gothic"/>
              <a:ea typeface="Malgun Gothic"/>
              <a:cs typeface="Malgun Gothic"/>
              <a:sym typeface="Malgun Gothic"/>
            </a:endParaRPr>
          </a:p>
        </p:txBody>
      </p:sp>
      <p:sp>
        <p:nvSpPr>
          <p:cNvPr id="92" name="Google Shape;92;p13"/>
          <p:cNvSpPr/>
          <p:nvPr/>
        </p:nvSpPr>
        <p:spPr>
          <a:xfrm>
            <a:off x="7333296" y="-163423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93" name="Google Shape;93;p13"/>
          <p:cNvSpPr/>
          <p:nvPr/>
        </p:nvSpPr>
        <p:spPr>
          <a:xfrm>
            <a:off x="3372856" y="-1649511"/>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94" name="Google Shape;94;p13"/>
          <p:cNvSpPr/>
          <p:nvPr/>
        </p:nvSpPr>
        <p:spPr>
          <a:xfrm>
            <a:off x="1392636" y="-535401"/>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95" name="Google Shape;95;p13"/>
          <p:cNvSpPr/>
          <p:nvPr/>
        </p:nvSpPr>
        <p:spPr>
          <a:xfrm>
            <a:off x="1403648" y="6049687"/>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96" name="Google Shape;96;p13"/>
          <p:cNvSpPr/>
          <p:nvPr/>
        </p:nvSpPr>
        <p:spPr>
          <a:xfrm>
            <a:off x="-607966" y="4968323"/>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97" name="Google Shape;97;p13"/>
          <p:cNvSpPr/>
          <p:nvPr/>
        </p:nvSpPr>
        <p:spPr>
          <a:xfrm>
            <a:off x="-607966" y="-1607080"/>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996133"/>
              </a:solidFill>
              <a:latin typeface="Malgun Gothic"/>
              <a:ea typeface="Malgun Gothic"/>
              <a:cs typeface="Malgun Gothic"/>
              <a:sym typeface="Malgun Gothic"/>
            </a:endParaRPr>
          </a:p>
        </p:txBody>
      </p:sp>
      <p:sp>
        <p:nvSpPr>
          <p:cNvPr id="98" name="Google Shape;98;p13"/>
          <p:cNvSpPr/>
          <p:nvPr/>
        </p:nvSpPr>
        <p:spPr>
          <a:xfrm>
            <a:off x="-607966" y="553160"/>
            <a:ext cx="2376264" cy="2048503"/>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99" name="Google Shape;99;p13"/>
          <p:cNvSpPr/>
          <p:nvPr/>
        </p:nvSpPr>
        <p:spPr>
          <a:xfrm>
            <a:off x="-606442" y="2782042"/>
            <a:ext cx="2376264" cy="2048503"/>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00" name="Google Shape;100;p13"/>
          <p:cNvSpPr txBox="1"/>
          <p:nvPr/>
        </p:nvSpPr>
        <p:spPr>
          <a:xfrm>
            <a:off x="3293725" y="1015479"/>
            <a:ext cx="42687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rgbClr val="996133"/>
                </a:solidFill>
                <a:latin typeface="Arial"/>
                <a:ea typeface="Arial"/>
                <a:cs typeface="Arial"/>
                <a:sym typeface="Arial"/>
              </a:rPr>
              <a:t>꿀방</a:t>
            </a:r>
            <a:endParaRPr b="1" i="0" sz="9600" u="none" cap="none" strike="noStrike">
              <a:solidFill>
                <a:srgbClr val="996133"/>
              </a:solidFill>
              <a:latin typeface="Arial"/>
              <a:ea typeface="Arial"/>
              <a:cs typeface="Arial"/>
              <a:sym typeface="Arial"/>
            </a:endParaRPr>
          </a:p>
        </p:txBody>
      </p:sp>
      <p:sp>
        <p:nvSpPr>
          <p:cNvPr id="101" name="Google Shape;101;p13"/>
          <p:cNvSpPr/>
          <p:nvPr/>
        </p:nvSpPr>
        <p:spPr>
          <a:xfrm>
            <a:off x="3400228" y="2739064"/>
            <a:ext cx="2376300" cy="2048400"/>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02" name="Google Shape;102;p13"/>
          <p:cNvSpPr txBox="1"/>
          <p:nvPr/>
        </p:nvSpPr>
        <p:spPr>
          <a:xfrm>
            <a:off x="5474280" y="2782046"/>
            <a:ext cx="2304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996133"/>
                </a:solidFill>
                <a:latin typeface="Arimo"/>
                <a:ea typeface="Arimo"/>
                <a:cs typeface="Arimo"/>
                <a:sym typeface="Arimo"/>
              </a:rPr>
              <a:t>팀명 : 밤달이</a:t>
            </a:r>
            <a:endParaRPr b="1" i="0" sz="2400" u="none" cap="none" strike="noStrike">
              <a:solidFill>
                <a:srgbClr val="996133"/>
              </a:solidFill>
              <a:latin typeface="Arimo"/>
              <a:ea typeface="Arimo"/>
              <a:cs typeface="Arimo"/>
              <a:sym typeface="Arimo"/>
            </a:endParaRPr>
          </a:p>
        </p:txBody>
      </p:sp>
      <p:sp>
        <p:nvSpPr>
          <p:cNvPr id="103" name="Google Shape;103;p13"/>
          <p:cNvSpPr/>
          <p:nvPr/>
        </p:nvSpPr>
        <p:spPr>
          <a:xfrm>
            <a:off x="5353076" y="-603448"/>
            <a:ext cx="2376300" cy="2048400"/>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04" name="Google Shape;104;p13"/>
          <p:cNvSpPr/>
          <p:nvPr/>
        </p:nvSpPr>
        <p:spPr>
          <a:xfrm>
            <a:off x="7333296" y="52600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05" name="Google Shape;105;p13"/>
          <p:cNvSpPr/>
          <p:nvPr/>
        </p:nvSpPr>
        <p:spPr>
          <a:xfrm>
            <a:off x="7334820" y="2754887"/>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pic>
        <p:nvPicPr>
          <p:cNvPr id="106" name="Google Shape;106;p13"/>
          <p:cNvPicPr preferRelativeResize="0"/>
          <p:nvPr/>
        </p:nvPicPr>
        <p:blipFill rotWithShape="1">
          <a:blip r:embed="rId3">
            <a:alphaModFix/>
          </a:blip>
          <a:srcRect b="0" l="0" r="0" t="0"/>
          <a:stretch/>
        </p:blipFill>
        <p:spPr>
          <a:xfrm>
            <a:off x="3648503" y="2840665"/>
            <a:ext cx="1879742" cy="1881449"/>
          </a:xfrm>
          <a:prstGeom prst="rect">
            <a:avLst/>
          </a:prstGeom>
          <a:noFill/>
          <a:ln>
            <a:noFill/>
          </a:ln>
        </p:spPr>
      </p:pic>
      <p:sp>
        <p:nvSpPr>
          <p:cNvPr id="107" name="Google Shape;107;p13"/>
          <p:cNvSpPr/>
          <p:nvPr/>
        </p:nvSpPr>
        <p:spPr>
          <a:xfrm>
            <a:off x="1403648" y="1618337"/>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Arial"/>
                <a:ea typeface="Arial"/>
                <a:cs typeface="Arial"/>
                <a:sym typeface="Arial"/>
              </a:rPr>
              <a:t>7조</a:t>
            </a:r>
            <a:endParaRPr b="1" i="0" sz="7200" u="none" cap="none" strike="noStrike">
              <a:solidFill>
                <a:schemeClr val="lt1"/>
              </a:solidFill>
              <a:latin typeface="Arial"/>
              <a:ea typeface="Arial"/>
              <a:cs typeface="Arial"/>
              <a:sym typeface="Arial"/>
            </a:endParaRPr>
          </a:p>
        </p:txBody>
      </p:sp>
      <p:sp>
        <p:nvSpPr>
          <p:cNvPr id="108" name="Google Shape;108;p13"/>
          <p:cNvSpPr txBox="1"/>
          <p:nvPr/>
        </p:nvSpPr>
        <p:spPr>
          <a:xfrm>
            <a:off x="3436225" y="5099763"/>
            <a:ext cx="53532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996133"/>
                </a:solidFill>
                <a:latin typeface="Arial"/>
                <a:ea typeface="Arial"/>
                <a:cs typeface="Arial"/>
                <a:sym typeface="Arial"/>
              </a:rPr>
              <a:t>조장 :	이충현</a:t>
            </a:r>
            <a:endParaRPr b="1" i="0" sz="2500" u="none" cap="none" strike="noStrike">
              <a:solidFill>
                <a:srgbClr val="996133"/>
              </a:solidFill>
              <a:latin typeface="Arial"/>
              <a:ea typeface="Arial"/>
              <a:cs typeface="Arial"/>
              <a:sym typeface="Arial"/>
            </a:endParaRPr>
          </a:p>
        </p:txBody>
      </p:sp>
      <p:sp>
        <p:nvSpPr>
          <p:cNvPr id="109" name="Google Shape;109;p13"/>
          <p:cNvSpPr txBox="1"/>
          <p:nvPr/>
        </p:nvSpPr>
        <p:spPr>
          <a:xfrm>
            <a:off x="3436225" y="5638563"/>
            <a:ext cx="5353200" cy="124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996133"/>
                </a:solidFill>
                <a:latin typeface="Arial"/>
                <a:ea typeface="Arial"/>
                <a:cs typeface="Arial"/>
                <a:sym typeface="Arial"/>
              </a:rPr>
              <a:t>조원 :	김현수</a:t>
            </a:r>
            <a:endParaRPr b="1" i="0" sz="2500" u="none" cap="none" strike="noStrike">
              <a:solidFill>
                <a:srgbClr val="996133"/>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500"/>
              <a:buFont typeface="Arial"/>
              <a:buNone/>
            </a:pPr>
            <a:r>
              <a:rPr b="1" i="0" lang="en-US" sz="2500" u="none" cap="none" strike="noStrike">
                <a:solidFill>
                  <a:srgbClr val="996133"/>
                </a:solidFill>
                <a:latin typeface="Arial"/>
                <a:ea typeface="Arial"/>
                <a:cs typeface="Arial"/>
                <a:sym typeface="Arial"/>
              </a:rPr>
              <a:t>이현구</a:t>
            </a:r>
            <a:endParaRPr b="1" i="0" sz="2500" u="none" cap="none" strike="noStrike">
              <a:solidFill>
                <a:srgbClr val="9961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996133"/>
                </a:solidFill>
                <a:latin typeface="Arial"/>
                <a:ea typeface="Arial"/>
                <a:cs typeface="Arial"/>
                <a:sym typeface="Arial"/>
              </a:rPr>
              <a:t>	     이태양</a:t>
            </a:r>
            <a:endParaRPr b="1" i="0" sz="2500" u="none" cap="none" strike="noStrike">
              <a:solidFill>
                <a:srgbClr val="996133"/>
              </a:solidFill>
              <a:latin typeface="Arial"/>
              <a:ea typeface="Arial"/>
              <a:cs typeface="Arial"/>
              <a:sym typeface="Arial"/>
            </a:endParaRPr>
          </a:p>
        </p:txBody>
      </p:sp>
    </p:spTree>
  </p:cSld>
  <p:clrMapOvr>
    <a:masterClrMapping/>
  </p:clrMapOvr>
  <mc:AlternateContent>
    <mc:Choice Requires="p14">
      <p:transition spd="slow" p14:dur="4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2"/>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29" name="Google Shape;329;p22"/>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30" name="Google Shape;330;p22"/>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31" name="Google Shape;331;p22"/>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32" name="Google Shape;332;p22"/>
          <p:cNvSpPr txBox="1"/>
          <p:nvPr/>
        </p:nvSpPr>
        <p:spPr>
          <a:xfrm>
            <a:off x="1464644" y="404664"/>
            <a:ext cx="2232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주요 기술 접근 방법</a:t>
            </a:r>
            <a:endParaRPr b="1" i="0" sz="2800" u="none" cap="none" strike="noStrike">
              <a:solidFill>
                <a:srgbClr val="FFFFFF"/>
              </a:solidFill>
              <a:latin typeface="Arial"/>
              <a:ea typeface="Arial"/>
              <a:cs typeface="Arial"/>
              <a:sym typeface="Arial"/>
            </a:endParaRPr>
          </a:p>
        </p:txBody>
      </p:sp>
      <p:sp>
        <p:nvSpPr>
          <p:cNvPr id="333" name="Google Shape;333;p22"/>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34" name="Google Shape;334;p22"/>
          <p:cNvSpPr txBox="1"/>
          <p:nvPr/>
        </p:nvSpPr>
        <p:spPr>
          <a:xfrm>
            <a:off x="3195625" y="1966925"/>
            <a:ext cx="2232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335" name="Google Shape;335;p22"/>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36" name="Google Shape;336;p22"/>
          <p:cNvSpPr txBox="1"/>
          <p:nvPr/>
        </p:nvSpPr>
        <p:spPr>
          <a:xfrm>
            <a:off x="634375" y="1696300"/>
            <a:ext cx="4944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algun Gothic"/>
              <a:buAutoNum type="arabicPeriod"/>
            </a:pPr>
            <a:r>
              <a:rPr b="1" lang="en-US" sz="1600">
                <a:latin typeface="Malgun Gothic"/>
                <a:ea typeface="Malgun Gothic"/>
                <a:cs typeface="Malgun Gothic"/>
                <a:sym typeface="Malgun Gothic"/>
              </a:rPr>
              <a:t>시스템 구성</a:t>
            </a:r>
            <a:endParaRPr b="1" sz="1600">
              <a:latin typeface="Malgun Gothic"/>
              <a:ea typeface="Malgun Gothic"/>
              <a:cs typeface="Malgun Gothic"/>
              <a:sym typeface="Malgun Gothic"/>
            </a:endParaRPr>
          </a:p>
        </p:txBody>
      </p:sp>
      <p:pic>
        <p:nvPicPr>
          <p:cNvPr id="337" name="Google Shape;337;p22"/>
          <p:cNvPicPr preferRelativeResize="0"/>
          <p:nvPr/>
        </p:nvPicPr>
        <p:blipFill>
          <a:blip r:embed="rId3">
            <a:alphaModFix/>
          </a:blip>
          <a:stretch>
            <a:fillRect/>
          </a:stretch>
        </p:blipFill>
        <p:spPr>
          <a:xfrm>
            <a:off x="1024050" y="2389249"/>
            <a:ext cx="2171576" cy="1628675"/>
          </a:xfrm>
          <a:prstGeom prst="rect">
            <a:avLst/>
          </a:prstGeom>
          <a:noFill/>
          <a:ln>
            <a:noFill/>
          </a:ln>
        </p:spPr>
      </p:pic>
      <p:sp>
        <p:nvSpPr>
          <p:cNvPr id="338" name="Google Shape;338;p22"/>
          <p:cNvSpPr txBox="1"/>
          <p:nvPr/>
        </p:nvSpPr>
        <p:spPr>
          <a:xfrm>
            <a:off x="634375" y="3970425"/>
            <a:ext cx="4944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50">
                <a:solidFill>
                  <a:srgbClr val="4A5568"/>
                </a:solidFill>
                <a:highlight>
                  <a:srgbClr val="FFFFFF"/>
                </a:highlight>
              </a:rPr>
              <a:t>DB/인증/푸시를 한번에 해결해주는 플랫폼</a:t>
            </a:r>
            <a:endParaRPr>
              <a:latin typeface="Malgun Gothic"/>
              <a:ea typeface="Malgun Gothic"/>
              <a:cs typeface="Malgun Gothic"/>
              <a:sym typeface="Malgun Gothic"/>
            </a:endParaRPr>
          </a:p>
        </p:txBody>
      </p:sp>
      <p:grpSp>
        <p:nvGrpSpPr>
          <p:cNvPr id="339" name="Google Shape;339;p22"/>
          <p:cNvGrpSpPr/>
          <p:nvPr/>
        </p:nvGrpSpPr>
        <p:grpSpPr>
          <a:xfrm>
            <a:off x="4505625" y="2224413"/>
            <a:ext cx="4071176" cy="2606026"/>
            <a:chOff x="4189850" y="2817475"/>
            <a:chExt cx="4071176" cy="2606026"/>
          </a:xfrm>
        </p:grpSpPr>
        <p:pic>
          <p:nvPicPr>
            <p:cNvPr id="340" name="Google Shape;340;p22"/>
            <p:cNvPicPr preferRelativeResize="0"/>
            <p:nvPr/>
          </p:nvPicPr>
          <p:blipFill>
            <a:blip r:embed="rId4">
              <a:alphaModFix/>
            </a:blip>
            <a:stretch>
              <a:fillRect/>
            </a:stretch>
          </p:blipFill>
          <p:spPr>
            <a:xfrm>
              <a:off x="4189850" y="2817475"/>
              <a:ext cx="4071176" cy="2606026"/>
            </a:xfrm>
            <a:prstGeom prst="rect">
              <a:avLst/>
            </a:prstGeom>
            <a:noFill/>
            <a:ln>
              <a:noFill/>
            </a:ln>
          </p:spPr>
        </p:pic>
        <p:sp>
          <p:nvSpPr>
            <p:cNvPr id="341" name="Google Shape;341;p22"/>
            <p:cNvSpPr/>
            <p:nvPr/>
          </p:nvSpPr>
          <p:spPr>
            <a:xfrm>
              <a:off x="5947400" y="4648925"/>
              <a:ext cx="660900" cy="15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2"/>
          <p:cNvSpPr txBox="1"/>
          <p:nvPr/>
        </p:nvSpPr>
        <p:spPr>
          <a:xfrm>
            <a:off x="634375" y="4732025"/>
            <a:ext cx="820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장점 	-구글에서 지원하기 때문에 구글 api와의 연동성이 좋다. </a:t>
            </a:r>
            <a:endParaRPr>
              <a:latin typeface="Malgun Gothic"/>
              <a:ea typeface="Malgun Gothic"/>
              <a:cs typeface="Malgun Gothic"/>
              <a:sym typeface="Malgun Gothic"/>
            </a:endParaRPr>
          </a:p>
          <a:p>
            <a:pPr indent="0" lvl="0" marL="457200" rtl="0" algn="l">
              <a:spcBef>
                <a:spcPts val="0"/>
              </a:spcBef>
              <a:spcAft>
                <a:spcPts val="0"/>
              </a:spcAft>
              <a:buNone/>
            </a:pPr>
            <a:r>
              <a:rPr lang="en-US">
                <a:latin typeface="Malgun Gothic"/>
                <a:ea typeface="Malgun Gothic"/>
                <a:cs typeface="Malgun Gothic"/>
                <a:sym typeface="Malgun Gothic"/>
              </a:rPr>
              <a:t>-FTP, Database, Server Firewall, Domain 같은 앱 개발시 필요한 백앤드를 자동으로 구성</a:t>
            </a:r>
            <a:endParaRPr>
              <a:latin typeface="Malgun Gothic"/>
              <a:ea typeface="Malgun Gothic"/>
              <a:cs typeface="Malgun Gothic"/>
              <a:sym typeface="Malgun Gothic"/>
            </a:endParaRPr>
          </a:p>
          <a:p>
            <a:pPr indent="0" lvl="0" marL="457200" rtl="0" algn="l">
              <a:spcBef>
                <a:spcPts val="0"/>
              </a:spcBef>
              <a:spcAft>
                <a:spcPts val="0"/>
              </a:spcAft>
              <a:buNone/>
            </a:pPr>
            <a:r>
              <a:rPr lang="en-US">
                <a:latin typeface="Malgun Gothic"/>
                <a:ea typeface="Malgun Gothic"/>
                <a:cs typeface="Malgun Gothic"/>
                <a:sym typeface="Malgun Gothic"/>
              </a:rPr>
              <a:t>-사용자 로그인 및 관리 기능 제공</a:t>
            </a:r>
            <a:endParaRPr>
              <a:latin typeface="Malgun Gothic"/>
              <a:ea typeface="Malgun Gothic"/>
              <a:cs typeface="Malgun Gothic"/>
              <a:sym typeface="Malgun Gothic"/>
            </a:endParaRPr>
          </a:p>
          <a:p>
            <a:pPr indent="0" lvl="0" marL="457200" rtl="0" algn="l">
              <a:spcBef>
                <a:spcPts val="0"/>
              </a:spcBef>
              <a:spcAft>
                <a:spcPts val="0"/>
              </a:spcAft>
              <a:buNone/>
            </a:pPr>
            <a:r>
              <a:rPr lang="en-US">
                <a:latin typeface="Malgun Gothic"/>
                <a:ea typeface="Malgun Gothic"/>
                <a:cs typeface="Malgun Gothic"/>
                <a:sym typeface="Malgun Gothic"/>
              </a:rPr>
              <a:t>-서버 관리자 페이지 제공</a:t>
            </a:r>
            <a:endParaRPr>
              <a:latin typeface="Malgun Gothic"/>
              <a:ea typeface="Malgun Gothic"/>
              <a:cs typeface="Malgun Gothic"/>
              <a:sym typeface="Malgun Gothic"/>
            </a:endParaRPr>
          </a:p>
        </p:txBody>
      </p:sp>
      <p:sp>
        <p:nvSpPr>
          <p:cNvPr id="343" name="Google Shape;343;p22"/>
          <p:cNvSpPr txBox="1"/>
          <p:nvPr/>
        </p:nvSpPr>
        <p:spPr>
          <a:xfrm>
            <a:off x="634375" y="5778725"/>
            <a:ext cx="820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단점</a:t>
            </a:r>
            <a:r>
              <a:rPr lang="en-US">
                <a:latin typeface="Malgun Gothic"/>
                <a:ea typeface="Malgun Gothic"/>
                <a:cs typeface="Malgun Gothic"/>
                <a:sym typeface="Malgun Gothic"/>
              </a:rPr>
              <a:t> 	-국내외 사용자가  상대적으로 적어 학습이나 에러 해결 중 어려움이 있다. </a:t>
            </a:r>
            <a:endParaRPr>
              <a:latin typeface="Malgun Gothic"/>
              <a:ea typeface="Malgun Gothic"/>
              <a:cs typeface="Malgun Gothic"/>
              <a:sym typeface="Malgun Gothic"/>
            </a:endParaRPr>
          </a:p>
          <a:p>
            <a:pPr indent="0" lvl="0" marL="457200" rtl="0" algn="l">
              <a:spcBef>
                <a:spcPts val="0"/>
              </a:spcBef>
              <a:spcAft>
                <a:spcPts val="0"/>
              </a:spcAft>
              <a:buNone/>
            </a:pPr>
            <a:r>
              <a:rPr lang="en-US">
                <a:latin typeface="Malgun Gothic"/>
                <a:ea typeface="Malgun Gothic"/>
                <a:cs typeface="Malgun Gothic"/>
                <a:sym typeface="Malgun Gothic"/>
              </a:rPr>
              <a:t>-데이터 사용량이 많아지면 요금이 비싸진다. </a:t>
            </a:r>
            <a:endParaRPr>
              <a:latin typeface="Malgun Gothic"/>
              <a:ea typeface="Malgun Gothic"/>
              <a:cs typeface="Malgun Gothic"/>
              <a:sym typeface="Malgun Gothic"/>
            </a:endParaRPr>
          </a:p>
          <a:p>
            <a:pPr indent="0" lvl="0" marL="457200" rtl="0" algn="l">
              <a:spcBef>
                <a:spcPts val="0"/>
              </a:spcBef>
              <a:spcAft>
                <a:spcPts val="0"/>
              </a:spcAft>
              <a:buNone/>
            </a:pPr>
            <a:r>
              <a:t/>
            </a:r>
            <a:endParaRPr>
              <a:latin typeface="Malgun Gothic"/>
              <a:ea typeface="Malgun Gothic"/>
              <a:cs typeface="Malgun Gothic"/>
              <a:sym typeface="Malgun Gothic"/>
            </a:endParaRPr>
          </a:p>
        </p:txBody>
      </p:sp>
      <p:sp>
        <p:nvSpPr>
          <p:cNvPr id="344" name="Google Shape;344;p22"/>
          <p:cNvSpPr txBox="1"/>
          <p:nvPr/>
        </p:nvSpPr>
        <p:spPr>
          <a:xfrm>
            <a:off x="4460425" y="1696300"/>
            <a:ext cx="494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2.	</a:t>
            </a:r>
            <a:r>
              <a:rPr b="1" lang="en-US" sz="1600">
                <a:latin typeface="Malgun Gothic"/>
                <a:ea typeface="Malgun Gothic"/>
                <a:cs typeface="Malgun Gothic"/>
                <a:sym typeface="Malgun Gothic"/>
              </a:rPr>
              <a:t>시스템 구성도</a:t>
            </a:r>
            <a:endParaRPr b="1" sz="1600">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3"/>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50" name="Google Shape;350;p23"/>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51" name="Google Shape;351;p23"/>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52" name="Google Shape;352;p23"/>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53" name="Google Shape;353;p23"/>
          <p:cNvSpPr txBox="1"/>
          <p:nvPr/>
        </p:nvSpPr>
        <p:spPr>
          <a:xfrm>
            <a:off x="1464644" y="404664"/>
            <a:ext cx="2232300" cy="954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2800"/>
              <a:buFont typeface="Arial"/>
              <a:buNone/>
            </a:pPr>
            <a:r>
              <a:rPr b="1" lang="en-US" sz="2800">
                <a:solidFill>
                  <a:schemeClr val="lt1"/>
                </a:solidFill>
              </a:rPr>
              <a:t>주요 기술 접근 방법</a:t>
            </a:r>
            <a:endParaRPr b="1" i="0" sz="2800" u="none" cap="none" strike="noStrike">
              <a:solidFill>
                <a:srgbClr val="FFFF00"/>
              </a:solidFill>
              <a:latin typeface="Arial"/>
              <a:ea typeface="Arial"/>
              <a:cs typeface="Arial"/>
              <a:sym typeface="Arial"/>
            </a:endParaRPr>
          </a:p>
        </p:txBody>
      </p:sp>
      <p:sp>
        <p:nvSpPr>
          <p:cNvPr id="354" name="Google Shape;354;p23"/>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55" name="Google Shape;355;p23"/>
          <p:cNvSpPr txBox="1"/>
          <p:nvPr/>
        </p:nvSpPr>
        <p:spPr>
          <a:xfrm>
            <a:off x="3195625" y="1966925"/>
            <a:ext cx="2232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356" name="Google Shape;356;p23"/>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57" name="Google Shape;357;p23"/>
          <p:cNvSpPr txBox="1"/>
          <p:nvPr/>
        </p:nvSpPr>
        <p:spPr>
          <a:xfrm>
            <a:off x="634375" y="1704900"/>
            <a:ext cx="494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3</a:t>
            </a:r>
            <a:r>
              <a:rPr b="1" lang="en-US" sz="1600">
                <a:latin typeface="Malgun Gothic"/>
                <a:ea typeface="Malgun Gothic"/>
                <a:cs typeface="Malgun Gothic"/>
                <a:sym typeface="Malgun Gothic"/>
              </a:rPr>
              <a:t>.	소프트웨어 구성</a:t>
            </a:r>
            <a:endParaRPr b="1" sz="1600">
              <a:latin typeface="Malgun Gothic"/>
              <a:ea typeface="Malgun Gothic"/>
              <a:cs typeface="Malgun Gothic"/>
              <a:sym typeface="Malgun Gothic"/>
            </a:endParaRPr>
          </a:p>
        </p:txBody>
      </p:sp>
      <p:sp>
        <p:nvSpPr>
          <p:cNvPr id="358" name="Google Shape;358;p23"/>
          <p:cNvSpPr txBox="1"/>
          <p:nvPr/>
        </p:nvSpPr>
        <p:spPr>
          <a:xfrm>
            <a:off x="531375" y="3442000"/>
            <a:ext cx="494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7352F"/>
                </a:solidFill>
              </a:rPr>
              <a:t>Google에서 출시 한 오픈 소스 기반의 모바일 크로스 개발 플랫폼. Dart 언어로 2018년 최악의 언어로 뽑혔으나 2019년 이후로 트렌드 최우수 언어로 뽑힘</a:t>
            </a:r>
            <a:endParaRPr/>
          </a:p>
        </p:txBody>
      </p:sp>
      <p:pic>
        <p:nvPicPr>
          <p:cNvPr id="359" name="Google Shape;359;p23"/>
          <p:cNvPicPr preferRelativeResize="0"/>
          <p:nvPr/>
        </p:nvPicPr>
        <p:blipFill>
          <a:blip r:embed="rId3">
            <a:alphaModFix/>
          </a:blip>
          <a:stretch>
            <a:fillRect/>
          </a:stretch>
        </p:blipFill>
        <p:spPr>
          <a:xfrm>
            <a:off x="685875" y="2297125"/>
            <a:ext cx="2509749" cy="1190118"/>
          </a:xfrm>
          <a:prstGeom prst="rect">
            <a:avLst/>
          </a:prstGeom>
          <a:noFill/>
          <a:ln>
            <a:noFill/>
          </a:ln>
        </p:spPr>
      </p:pic>
      <p:sp>
        <p:nvSpPr>
          <p:cNvPr id="360" name="Google Shape;360;p23"/>
          <p:cNvSpPr txBox="1"/>
          <p:nvPr/>
        </p:nvSpPr>
        <p:spPr>
          <a:xfrm>
            <a:off x="634375" y="4208450"/>
            <a:ext cx="820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장점 	-구글에서 지원하기 때문에 구글 api와의 연동성이 좋다. </a:t>
            </a:r>
            <a:endParaRPr>
              <a:latin typeface="Malgun Gothic"/>
              <a:ea typeface="Malgun Gothic"/>
              <a:cs typeface="Malgun Gothic"/>
              <a:sym typeface="Malgun Gothic"/>
            </a:endParaRPr>
          </a:p>
          <a:p>
            <a:pPr indent="0" lvl="0" marL="457200" rtl="0" algn="l">
              <a:spcBef>
                <a:spcPts val="0"/>
              </a:spcBef>
              <a:spcAft>
                <a:spcPts val="0"/>
              </a:spcAft>
              <a:buNone/>
            </a:pPr>
            <a:r>
              <a:rPr lang="en-US">
                <a:latin typeface="Malgun Gothic"/>
                <a:ea typeface="Malgun Gothic"/>
                <a:cs typeface="Malgun Gothic"/>
                <a:sym typeface="Malgun Gothic"/>
              </a:rPr>
              <a:t>-ios/android/web 동시 개발 가능해 개발비용이 절감됩니다.</a:t>
            </a:r>
            <a:endParaRPr>
              <a:latin typeface="Malgun Gothic"/>
              <a:ea typeface="Malgun Gothic"/>
              <a:cs typeface="Malgun Gothic"/>
              <a:sym typeface="Malgun Gothic"/>
            </a:endParaRPr>
          </a:p>
          <a:p>
            <a:pPr indent="0" lvl="0" marL="457200" rtl="0" algn="l">
              <a:spcBef>
                <a:spcPts val="0"/>
              </a:spcBef>
              <a:spcAft>
                <a:spcPts val="0"/>
              </a:spcAft>
              <a:buNone/>
            </a:pPr>
            <a:r>
              <a:rPr lang="en-US">
                <a:latin typeface="Malgun Gothic"/>
                <a:ea typeface="Malgun Gothic"/>
                <a:cs typeface="Malgun Gothic"/>
                <a:sym typeface="Malgun Gothic"/>
              </a:rPr>
              <a:t>-고유한 그래픽라이브러리를 가져 UI 개발이 RN대비 빠르다.</a:t>
            </a:r>
            <a:endParaRPr>
              <a:latin typeface="Malgun Gothic"/>
              <a:ea typeface="Malgun Gothic"/>
              <a:cs typeface="Malgun Gothic"/>
              <a:sym typeface="Malgun Gothic"/>
            </a:endParaRPr>
          </a:p>
          <a:p>
            <a:pPr indent="0" lvl="0" marL="457200" rtl="0" algn="l">
              <a:spcBef>
                <a:spcPts val="0"/>
              </a:spcBef>
              <a:spcAft>
                <a:spcPts val="0"/>
              </a:spcAft>
              <a:buNone/>
            </a:pPr>
            <a:r>
              <a:rPr lang="en-US">
                <a:latin typeface="Malgun Gothic"/>
                <a:ea typeface="Malgun Gothic"/>
                <a:cs typeface="Malgun Gothic"/>
                <a:sym typeface="Malgun Gothic"/>
              </a:rPr>
              <a:t>-</a:t>
            </a:r>
            <a:r>
              <a:rPr lang="en-US">
                <a:solidFill>
                  <a:srgbClr val="37352F"/>
                </a:solidFill>
                <a:highlight>
                  <a:srgbClr val="FFFFFF"/>
                </a:highlight>
                <a:latin typeface="Malgun Gothic"/>
                <a:ea typeface="Malgun Gothic"/>
                <a:cs typeface="Malgun Gothic"/>
                <a:sym typeface="Malgun Gothic"/>
              </a:rPr>
              <a:t>Firebase CloudStore 와 연결하여 즉각적인 데이터 변경이 쉽다.</a:t>
            </a:r>
            <a:endParaRPr>
              <a:solidFill>
                <a:srgbClr val="37352F"/>
              </a:solidFill>
              <a:highlight>
                <a:srgbClr val="FFFFFF"/>
              </a:highlight>
              <a:latin typeface="Malgun Gothic"/>
              <a:ea typeface="Malgun Gothic"/>
              <a:cs typeface="Malgun Gothic"/>
              <a:sym typeface="Malgun Gothic"/>
            </a:endParaRPr>
          </a:p>
          <a:p>
            <a:pPr indent="0" lvl="0" marL="457200" rtl="0" algn="l">
              <a:spcBef>
                <a:spcPts val="0"/>
              </a:spcBef>
              <a:spcAft>
                <a:spcPts val="0"/>
              </a:spcAft>
              <a:buNone/>
            </a:pPr>
            <a:r>
              <a:t/>
            </a:r>
            <a:endParaRPr>
              <a:latin typeface="Malgun Gothic"/>
              <a:ea typeface="Malgun Gothic"/>
              <a:cs typeface="Malgun Gothic"/>
              <a:sym typeface="Malgun Gothic"/>
            </a:endParaRPr>
          </a:p>
        </p:txBody>
      </p:sp>
      <p:sp>
        <p:nvSpPr>
          <p:cNvPr id="361" name="Google Shape;361;p23"/>
          <p:cNvSpPr txBox="1"/>
          <p:nvPr/>
        </p:nvSpPr>
        <p:spPr>
          <a:xfrm>
            <a:off x="634375" y="5486900"/>
            <a:ext cx="820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algun Gothic"/>
                <a:ea typeface="Malgun Gothic"/>
                <a:cs typeface="Malgun Gothic"/>
                <a:sym typeface="Malgun Gothic"/>
              </a:rPr>
              <a:t>단</a:t>
            </a:r>
            <a:r>
              <a:rPr lang="en-US">
                <a:latin typeface="Malgun Gothic"/>
                <a:ea typeface="Malgun Gothic"/>
                <a:cs typeface="Malgun Gothic"/>
                <a:sym typeface="Malgun Gothic"/>
              </a:rPr>
              <a:t>점 	</a:t>
            </a:r>
            <a:r>
              <a:rPr lang="en-US">
                <a:solidFill>
                  <a:schemeClr val="dk1"/>
                </a:solidFill>
                <a:latin typeface="Malgun Gothic"/>
                <a:ea typeface="Malgun Gothic"/>
                <a:cs typeface="Malgun Gothic"/>
                <a:sym typeface="Malgun Gothic"/>
              </a:rPr>
              <a:t>-국내외 사용자가  상대적으로 적어 학습이나 에러 해결 중 어려움이 있다.</a:t>
            </a:r>
            <a:endParaRPr>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en-US">
                <a:solidFill>
                  <a:schemeClr val="dk1"/>
                </a:solidFill>
                <a:latin typeface="Malgun Gothic"/>
                <a:ea typeface="Malgun Gothic"/>
                <a:cs typeface="Malgun Gothic"/>
                <a:sym typeface="Malgun Gothic"/>
              </a:rPr>
              <a:t>	-17년도에 출시되어 최근까지도 잦은 업데이트로 개발중 코드이나 지원되는 </a:t>
            </a:r>
            <a:endParaRPr>
              <a:solidFill>
                <a:schemeClr val="dk1"/>
              </a:solidFill>
              <a:latin typeface="Malgun Gothic"/>
              <a:ea typeface="Malgun Gothic"/>
              <a:cs typeface="Malgun Gothic"/>
              <a:sym typeface="Malgun Gothic"/>
            </a:endParaRPr>
          </a:p>
          <a:p>
            <a:pPr indent="457200" lvl="0" marL="0" rtl="0" algn="l">
              <a:spcBef>
                <a:spcPts val="0"/>
              </a:spcBef>
              <a:spcAft>
                <a:spcPts val="0"/>
              </a:spcAft>
              <a:buNone/>
            </a:pPr>
            <a:r>
              <a:rPr lang="en-US">
                <a:solidFill>
                  <a:schemeClr val="dk1"/>
                </a:solidFill>
                <a:latin typeface="Malgun Gothic"/>
                <a:ea typeface="Malgun Gothic"/>
                <a:cs typeface="Malgun Gothic"/>
                <a:sym typeface="Malgun Gothic"/>
              </a:rPr>
              <a:t>라이브러리의 수가 적다.</a:t>
            </a:r>
            <a:endParaRPr>
              <a:solidFill>
                <a:schemeClr val="dk1"/>
              </a:solidFill>
              <a:latin typeface="Malgun Gothic"/>
              <a:ea typeface="Malgun Gothic"/>
              <a:cs typeface="Malgun Gothic"/>
              <a:sym typeface="Malgun Gothic"/>
            </a:endParaRPr>
          </a:p>
          <a:p>
            <a:pPr indent="0" lvl="0" marL="457200" rtl="0" algn="l">
              <a:spcBef>
                <a:spcPts val="0"/>
              </a:spcBef>
              <a:spcAft>
                <a:spcPts val="0"/>
              </a:spcAft>
              <a:buNone/>
            </a:pPr>
            <a:r>
              <a:t/>
            </a:r>
            <a:endParaRPr>
              <a:latin typeface="Malgun Gothic"/>
              <a:ea typeface="Malgun Gothic"/>
              <a:cs typeface="Malgun Gothic"/>
              <a:sym typeface="Malgun Gothic"/>
            </a:endParaRPr>
          </a:p>
        </p:txBody>
      </p:sp>
      <p:pic>
        <p:nvPicPr>
          <p:cNvPr id="362" name="Google Shape;362;p23"/>
          <p:cNvPicPr preferRelativeResize="0"/>
          <p:nvPr/>
        </p:nvPicPr>
        <p:blipFill>
          <a:blip r:embed="rId4">
            <a:alphaModFix/>
          </a:blip>
          <a:stretch>
            <a:fillRect/>
          </a:stretch>
        </p:blipFill>
        <p:spPr>
          <a:xfrm>
            <a:off x="5697475" y="2008363"/>
            <a:ext cx="3142490" cy="1767650"/>
          </a:xfrm>
          <a:prstGeom prst="rect">
            <a:avLst/>
          </a:prstGeom>
          <a:noFill/>
          <a:ln>
            <a:noFill/>
          </a:ln>
        </p:spPr>
      </p:pic>
      <p:sp>
        <p:nvSpPr>
          <p:cNvPr id="363" name="Google Shape;363;p23"/>
          <p:cNvSpPr txBox="1"/>
          <p:nvPr/>
        </p:nvSpPr>
        <p:spPr>
          <a:xfrm>
            <a:off x="5925750" y="3487250"/>
            <a:ext cx="49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7352F"/>
                </a:solidFill>
              </a:rPr>
              <a:t>Google maps api 구글 지도의 다양한 기능을</a:t>
            </a:r>
            <a:endParaRPr sz="1200">
              <a:solidFill>
                <a:srgbClr val="37352F"/>
              </a:solidFill>
            </a:endParaRPr>
          </a:p>
          <a:p>
            <a:pPr indent="0" lvl="0" marL="0" rtl="0" algn="l">
              <a:spcBef>
                <a:spcPts val="0"/>
              </a:spcBef>
              <a:spcAft>
                <a:spcPts val="0"/>
              </a:spcAft>
              <a:buNone/>
            </a:pPr>
            <a:r>
              <a:rPr lang="en-US" sz="1200">
                <a:solidFill>
                  <a:srgbClr val="37352F"/>
                </a:solidFill>
              </a:rPr>
              <a:t>api 형태로 지원한다.</a:t>
            </a:r>
            <a:endParaRPr sz="1200">
              <a:solidFill>
                <a:srgbClr val="37352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4"/>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69" name="Google Shape;369;p24"/>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70" name="Google Shape;370;p24"/>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71" name="Google Shape;371;p24"/>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72" name="Google Shape;372;p24"/>
          <p:cNvSpPr txBox="1"/>
          <p:nvPr/>
        </p:nvSpPr>
        <p:spPr>
          <a:xfrm>
            <a:off x="1464644" y="404664"/>
            <a:ext cx="2232300" cy="954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2800"/>
              <a:buFont typeface="Arial"/>
              <a:buNone/>
            </a:pPr>
            <a:r>
              <a:rPr b="1" lang="en-US" sz="2800">
                <a:solidFill>
                  <a:schemeClr val="lt1"/>
                </a:solidFill>
              </a:rPr>
              <a:t>주요 기술 접근 방법</a:t>
            </a:r>
            <a:endParaRPr b="1" i="0" sz="2800" u="none" cap="none" strike="noStrike">
              <a:solidFill>
                <a:srgbClr val="FFFF00"/>
              </a:solidFill>
              <a:latin typeface="Arial"/>
              <a:ea typeface="Arial"/>
              <a:cs typeface="Arial"/>
              <a:sym typeface="Arial"/>
            </a:endParaRPr>
          </a:p>
        </p:txBody>
      </p:sp>
      <p:sp>
        <p:nvSpPr>
          <p:cNvPr id="373" name="Google Shape;373;p24"/>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74" name="Google Shape;374;p24"/>
          <p:cNvSpPr txBox="1"/>
          <p:nvPr/>
        </p:nvSpPr>
        <p:spPr>
          <a:xfrm>
            <a:off x="3195625" y="1966925"/>
            <a:ext cx="2232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375" name="Google Shape;375;p24"/>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76" name="Google Shape;376;p24"/>
          <p:cNvSpPr txBox="1"/>
          <p:nvPr/>
        </p:nvSpPr>
        <p:spPr>
          <a:xfrm>
            <a:off x="634375" y="1704900"/>
            <a:ext cx="494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3.	소프트웨어 구성</a:t>
            </a:r>
            <a:endParaRPr b="1" sz="1600">
              <a:latin typeface="Malgun Gothic"/>
              <a:ea typeface="Malgun Gothic"/>
              <a:cs typeface="Malgun Gothic"/>
              <a:sym typeface="Malgun Gothic"/>
            </a:endParaRPr>
          </a:p>
        </p:txBody>
      </p:sp>
      <p:pic>
        <p:nvPicPr>
          <p:cNvPr id="377" name="Google Shape;377;p24"/>
          <p:cNvPicPr preferRelativeResize="0"/>
          <p:nvPr/>
        </p:nvPicPr>
        <p:blipFill>
          <a:blip r:embed="rId3">
            <a:alphaModFix/>
          </a:blip>
          <a:stretch>
            <a:fillRect/>
          </a:stretch>
        </p:blipFill>
        <p:spPr>
          <a:xfrm>
            <a:off x="634375" y="2008363"/>
            <a:ext cx="3142490" cy="1767650"/>
          </a:xfrm>
          <a:prstGeom prst="rect">
            <a:avLst/>
          </a:prstGeom>
          <a:noFill/>
          <a:ln>
            <a:noFill/>
          </a:ln>
        </p:spPr>
      </p:pic>
      <p:sp>
        <p:nvSpPr>
          <p:cNvPr id="378" name="Google Shape;378;p24"/>
          <p:cNvSpPr txBox="1"/>
          <p:nvPr/>
        </p:nvSpPr>
        <p:spPr>
          <a:xfrm>
            <a:off x="805150" y="3487250"/>
            <a:ext cx="49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7352F"/>
                </a:solidFill>
              </a:rPr>
              <a:t>Google maps api 구글 지도의 다양한 기능을</a:t>
            </a:r>
            <a:endParaRPr sz="1200">
              <a:solidFill>
                <a:srgbClr val="37352F"/>
              </a:solidFill>
            </a:endParaRPr>
          </a:p>
          <a:p>
            <a:pPr indent="0" lvl="0" marL="0" rtl="0" algn="l">
              <a:spcBef>
                <a:spcPts val="0"/>
              </a:spcBef>
              <a:spcAft>
                <a:spcPts val="0"/>
              </a:spcAft>
              <a:buNone/>
            </a:pPr>
            <a:r>
              <a:rPr lang="en-US" sz="1200">
                <a:solidFill>
                  <a:srgbClr val="37352F"/>
                </a:solidFill>
              </a:rPr>
              <a:t>api 형태로 지원한다.</a:t>
            </a:r>
            <a:endParaRPr sz="1200">
              <a:solidFill>
                <a:srgbClr val="37352F"/>
              </a:solidFill>
            </a:endParaRPr>
          </a:p>
        </p:txBody>
      </p:sp>
      <p:pic>
        <p:nvPicPr>
          <p:cNvPr id="379" name="Google Shape;379;p24"/>
          <p:cNvPicPr preferRelativeResize="0"/>
          <p:nvPr/>
        </p:nvPicPr>
        <p:blipFill>
          <a:blip r:embed="rId4">
            <a:alphaModFix/>
          </a:blip>
          <a:stretch>
            <a:fillRect/>
          </a:stretch>
        </p:blipFill>
        <p:spPr>
          <a:xfrm>
            <a:off x="4499125" y="2091124"/>
            <a:ext cx="4280725" cy="1396125"/>
          </a:xfrm>
          <a:prstGeom prst="rect">
            <a:avLst/>
          </a:prstGeom>
          <a:noFill/>
          <a:ln>
            <a:noFill/>
          </a:ln>
        </p:spPr>
      </p:pic>
      <p:sp>
        <p:nvSpPr>
          <p:cNvPr id="380" name="Google Shape;380;p24"/>
          <p:cNvSpPr txBox="1"/>
          <p:nvPr/>
        </p:nvSpPr>
        <p:spPr>
          <a:xfrm>
            <a:off x="5427925" y="3487250"/>
            <a:ext cx="49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7352F"/>
                </a:solidFill>
              </a:rPr>
              <a:t>부동산 실거래가 빅데이터를 api형태로</a:t>
            </a:r>
            <a:endParaRPr sz="1200">
              <a:solidFill>
                <a:srgbClr val="37352F"/>
              </a:solidFill>
            </a:endParaRPr>
          </a:p>
          <a:p>
            <a:pPr indent="0" lvl="0" marL="0" rtl="0" algn="l">
              <a:spcBef>
                <a:spcPts val="0"/>
              </a:spcBef>
              <a:spcAft>
                <a:spcPts val="0"/>
              </a:spcAft>
              <a:buNone/>
            </a:pPr>
            <a:r>
              <a:rPr lang="en-US" sz="1200">
                <a:solidFill>
                  <a:srgbClr val="37352F"/>
                </a:solidFill>
              </a:rPr>
              <a:t>제공한다.</a:t>
            </a:r>
            <a:endParaRPr sz="1200">
              <a:solidFill>
                <a:srgbClr val="37352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5"/>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86" name="Google Shape;386;p25"/>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87" name="Google Shape;387;p25"/>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88" name="Google Shape;388;p25"/>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89" name="Google Shape;389;p25"/>
          <p:cNvSpPr txBox="1"/>
          <p:nvPr/>
        </p:nvSpPr>
        <p:spPr>
          <a:xfrm>
            <a:off x="1464644" y="404664"/>
            <a:ext cx="2232300" cy="954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2800"/>
              <a:buFont typeface="Arial"/>
              <a:buNone/>
            </a:pPr>
            <a:r>
              <a:rPr b="1" lang="en-US" sz="2800">
                <a:solidFill>
                  <a:schemeClr val="lt1"/>
                </a:solidFill>
              </a:rPr>
              <a:t>주요 기술 접근 방법</a:t>
            </a:r>
            <a:endParaRPr b="1" i="0" sz="2800" u="none" cap="none" strike="noStrike">
              <a:solidFill>
                <a:srgbClr val="FFFF00"/>
              </a:solidFill>
              <a:latin typeface="Arial"/>
              <a:ea typeface="Arial"/>
              <a:cs typeface="Arial"/>
              <a:sym typeface="Arial"/>
            </a:endParaRPr>
          </a:p>
        </p:txBody>
      </p:sp>
      <p:sp>
        <p:nvSpPr>
          <p:cNvPr id="390" name="Google Shape;390;p25"/>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91" name="Google Shape;391;p25"/>
          <p:cNvSpPr txBox="1"/>
          <p:nvPr/>
        </p:nvSpPr>
        <p:spPr>
          <a:xfrm>
            <a:off x="3195625" y="1966925"/>
            <a:ext cx="2232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392" name="Google Shape;392;p25"/>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93" name="Google Shape;393;p25"/>
          <p:cNvSpPr txBox="1"/>
          <p:nvPr/>
        </p:nvSpPr>
        <p:spPr>
          <a:xfrm>
            <a:off x="634375" y="1704900"/>
            <a:ext cx="494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Malgun Gothic"/>
                <a:ea typeface="Malgun Gothic"/>
                <a:cs typeface="Malgun Gothic"/>
                <a:sym typeface="Malgun Gothic"/>
              </a:rPr>
              <a:t>4</a:t>
            </a:r>
            <a:r>
              <a:rPr b="1" lang="en-US" sz="1600">
                <a:latin typeface="Malgun Gothic"/>
                <a:ea typeface="Malgun Gothic"/>
                <a:cs typeface="Malgun Gothic"/>
                <a:sym typeface="Malgun Gothic"/>
              </a:rPr>
              <a:t>.	소프트웨어 구성도</a:t>
            </a:r>
            <a:endParaRPr b="1" sz="1600">
              <a:latin typeface="Malgun Gothic"/>
              <a:ea typeface="Malgun Gothic"/>
              <a:cs typeface="Malgun Gothic"/>
              <a:sym typeface="Malgun Gothic"/>
            </a:endParaRPr>
          </a:p>
        </p:txBody>
      </p:sp>
      <p:sp>
        <p:nvSpPr>
          <p:cNvPr id="394" name="Google Shape;394;p25"/>
          <p:cNvSpPr/>
          <p:nvPr/>
        </p:nvSpPr>
        <p:spPr>
          <a:xfrm>
            <a:off x="780300" y="2443025"/>
            <a:ext cx="7493100" cy="1047300"/>
          </a:xfrm>
          <a:prstGeom prst="roundRect">
            <a:avLst>
              <a:gd fmla="val 16667" name="adj"/>
            </a:avLst>
          </a:prstGeom>
          <a:solidFill>
            <a:srgbClr val="FFF2CC"/>
          </a:solidFill>
          <a:ln cap="flat" cmpd="sng" w="9525">
            <a:solidFill>
              <a:srgbClr val="9961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25"/>
          <p:cNvPicPr preferRelativeResize="0"/>
          <p:nvPr/>
        </p:nvPicPr>
        <p:blipFill>
          <a:blip r:embed="rId3">
            <a:alphaModFix/>
          </a:blip>
          <a:stretch>
            <a:fillRect/>
          </a:stretch>
        </p:blipFill>
        <p:spPr>
          <a:xfrm>
            <a:off x="2832400" y="2136002"/>
            <a:ext cx="697600" cy="523200"/>
          </a:xfrm>
          <a:prstGeom prst="rect">
            <a:avLst/>
          </a:prstGeom>
          <a:noFill/>
          <a:ln>
            <a:noFill/>
          </a:ln>
        </p:spPr>
      </p:pic>
      <p:sp>
        <p:nvSpPr>
          <p:cNvPr id="396" name="Google Shape;396;p25"/>
          <p:cNvSpPr/>
          <p:nvPr/>
        </p:nvSpPr>
        <p:spPr>
          <a:xfrm>
            <a:off x="1200875" y="2348625"/>
            <a:ext cx="1553700" cy="234000"/>
          </a:xfrm>
          <a:prstGeom prst="roundRect">
            <a:avLst>
              <a:gd fmla="val 16667" name="adj"/>
            </a:avLst>
          </a:prstGeom>
          <a:solidFill>
            <a:srgbClr val="9961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Server/Database</a:t>
            </a:r>
            <a:endParaRPr>
              <a:solidFill>
                <a:srgbClr val="FFFFFF"/>
              </a:solidFill>
            </a:endParaRPr>
          </a:p>
        </p:txBody>
      </p:sp>
      <p:pic>
        <p:nvPicPr>
          <p:cNvPr id="397" name="Google Shape;397;p25"/>
          <p:cNvPicPr preferRelativeResize="0"/>
          <p:nvPr/>
        </p:nvPicPr>
        <p:blipFill>
          <a:blip r:embed="rId4">
            <a:alphaModFix/>
          </a:blip>
          <a:stretch>
            <a:fillRect/>
          </a:stretch>
        </p:blipFill>
        <p:spPr>
          <a:xfrm>
            <a:off x="3921862" y="2720537"/>
            <a:ext cx="1699076" cy="523200"/>
          </a:xfrm>
          <a:prstGeom prst="rect">
            <a:avLst/>
          </a:prstGeom>
          <a:noFill/>
          <a:ln>
            <a:noFill/>
          </a:ln>
        </p:spPr>
      </p:pic>
      <p:sp>
        <p:nvSpPr>
          <p:cNvPr id="398" name="Google Shape;398;p25"/>
          <p:cNvSpPr/>
          <p:nvPr/>
        </p:nvSpPr>
        <p:spPr>
          <a:xfrm>
            <a:off x="7930125" y="3102000"/>
            <a:ext cx="566400" cy="559800"/>
          </a:xfrm>
          <a:prstGeom prst="ellipse">
            <a:avLst/>
          </a:prstGeom>
          <a:solidFill>
            <a:srgbClr val="9961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JS</a:t>
            </a:r>
            <a:endParaRPr>
              <a:solidFill>
                <a:srgbClr val="FFFFFF"/>
              </a:solidFill>
            </a:endParaRPr>
          </a:p>
        </p:txBody>
      </p:sp>
      <p:sp>
        <p:nvSpPr>
          <p:cNvPr id="399" name="Google Shape;399;p25"/>
          <p:cNvSpPr/>
          <p:nvPr/>
        </p:nvSpPr>
        <p:spPr>
          <a:xfrm>
            <a:off x="780300" y="4519325"/>
            <a:ext cx="4197300" cy="1047300"/>
          </a:xfrm>
          <a:prstGeom prst="roundRect">
            <a:avLst>
              <a:gd fmla="val 16667" name="adj"/>
            </a:avLst>
          </a:prstGeom>
          <a:solidFill>
            <a:srgbClr val="FFF2CC"/>
          </a:solidFill>
          <a:ln cap="flat" cmpd="sng" w="9525">
            <a:solidFill>
              <a:srgbClr val="9961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1200875" y="4424925"/>
            <a:ext cx="566400" cy="234000"/>
          </a:xfrm>
          <a:prstGeom prst="roundRect">
            <a:avLst>
              <a:gd fmla="val 16667" name="adj"/>
            </a:avLst>
          </a:prstGeom>
          <a:solidFill>
            <a:srgbClr val="9961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API</a:t>
            </a:r>
            <a:endParaRPr>
              <a:solidFill>
                <a:srgbClr val="FFFFFF"/>
              </a:solidFill>
            </a:endParaRPr>
          </a:p>
        </p:txBody>
      </p:sp>
      <p:sp>
        <p:nvSpPr>
          <p:cNvPr id="401" name="Google Shape;401;p25"/>
          <p:cNvSpPr/>
          <p:nvPr/>
        </p:nvSpPr>
        <p:spPr>
          <a:xfrm>
            <a:off x="4619950" y="5229800"/>
            <a:ext cx="566400" cy="559800"/>
          </a:xfrm>
          <a:prstGeom prst="ellipse">
            <a:avLst/>
          </a:prstGeom>
          <a:solidFill>
            <a:srgbClr val="9961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JS</a:t>
            </a:r>
            <a:endParaRPr>
              <a:solidFill>
                <a:srgbClr val="FFFFFF"/>
              </a:solidFill>
            </a:endParaRPr>
          </a:p>
        </p:txBody>
      </p:sp>
      <p:pic>
        <p:nvPicPr>
          <p:cNvPr id="402" name="Google Shape;402;p25"/>
          <p:cNvPicPr preferRelativeResize="0"/>
          <p:nvPr/>
        </p:nvPicPr>
        <p:blipFill>
          <a:blip r:embed="rId5">
            <a:alphaModFix/>
          </a:blip>
          <a:stretch>
            <a:fillRect/>
          </a:stretch>
        </p:blipFill>
        <p:spPr>
          <a:xfrm>
            <a:off x="5897100" y="2752262"/>
            <a:ext cx="1533080" cy="523200"/>
          </a:xfrm>
          <a:prstGeom prst="rect">
            <a:avLst/>
          </a:prstGeom>
          <a:noFill/>
          <a:ln>
            <a:noFill/>
          </a:ln>
        </p:spPr>
      </p:pic>
      <p:sp>
        <p:nvSpPr>
          <p:cNvPr id="403" name="Google Shape;403;p25"/>
          <p:cNvSpPr/>
          <p:nvPr/>
        </p:nvSpPr>
        <p:spPr>
          <a:xfrm>
            <a:off x="5897100" y="4519325"/>
            <a:ext cx="2376300" cy="1047300"/>
          </a:xfrm>
          <a:prstGeom prst="roundRect">
            <a:avLst>
              <a:gd fmla="val 16667" name="adj"/>
            </a:avLst>
          </a:prstGeom>
          <a:solidFill>
            <a:srgbClr val="FFF2CC"/>
          </a:solidFill>
          <a:ln cap="flat" cmpd="sng" w="9525">
            <a:solidFill>
              <a:srgbClr val="9961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6084750" y="4424925"/>
            <a:ext cx="866700" cy="234000"/>
          </a:xfrm>
          <a:prstGeom prst="roundRect">
            <a:avLst>
              <a:gd fmla="val 16667" name="adj"/>
            </a:avLst>
          </a:prstGeom>
          <a:solidFill>
            <a:srgbClr val="9961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Device</a:t>
            </a:r>
            <a:endParaRPr>
              <a:solidFill>
                <a:srgbClr val="FFFFFF"/>
              </a:solidFill>
            </a:endParaRPr>
          </a:p>
        </p:txBody>
      </p:sp>
      <p:pic>
        <p:nvPicPr>
          <p:cNvPr id="405" name="Google Shape;405;p25"/>
          <p:cNvPicPr preferRelativeResize="0"/>
          <p:nvPr/>
        </p:nvPicPr>
        <p:blipFill>
          <a:blip r:embed="rId6">
            <a:alphaModFix/>
          </a:blip>
          <a:stretch>
            <a:fillRect/>
          </a:stretch>
        </p:blipFill>
        <p:spPr>
          <a:xfrm>
            <a:off x="880975" y="4658925"/>
            <a:ext cx="1314355" cy="739325"/>
          </a:xfrm>
          <a:prstGeom prst="rect">
            <a:avLst/>
          </a:prstGeom>
          <a:noFill/>
          <a:ln>
            <a:noFill/>
          </a:ln>
        </p:spPr>
      </p:pic>
      <p:sp>
        <p:nvSpPr>
          <p:cNvPr id="406" name="Google Shape;406;p25"/>
          <p:cNvSpPr/>
          <p:nvPr/>
        </p:nvSpPr>
        <p:spPr>
          <a:xfrm>
            <a:off x="7930125" y="5229800"/>
            <a:ext cx="736800" cy="728100"/>
          </a:xfrm>
          <a:prstGeom prst="ellipse">
            <a:avLst/>
          </a:prstGeom>
          <a:solidFill>
            <a:srgbClr val="9961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dart</a:t>
            </a:r>
            <a:endParaRPr>
              <a:solidFill>
                <a:srgbClr val="FFFFFF"/>
              </a:solidFill>
            </a:endParaRPr>
          </a:p>
        </p:txBody>
      </p:sp>
      <p:pic>
        <p:nvPicPr>
          <p:cNvPr id="407" name="Google Shape;407;p25"/>
          <p:cNvPicPr preferRelativeResize="0"/>
          <p:nvPr/>
        </p:nvPicPr>
        <p:blipFill>
          <a:blip r:embed="rId7">
            <a:alphaModFix/>
          </a:blip>
          <a:stretch>
            <a:fillRect/>
          </a:stretch>
        </p:blipFill>
        <p:spPr>
          <a:xfrm>
            <a:off x="2387650" y="4678945"/>
            <a:ext cx="2232300" cy="728055"/>
          </a:xfrm>
          <a:prstGeom prst="rect">
            <a:avLst/>
          </a:prstGeom>
          <a:noFill/>
          <a:ln>
            <a:noFill/>
          </a:ln>
        </p:spPr>
      </p:pic>
      <p:pic>
        <p:nvPicPr>
          <p:cNvPr id="408" name="Google Shape;408;p25"/>
          <p:cNvPicPr preferRelativeResize="0"/>
          <p:nvPr/>
        </p:nvPicPr>
        <p:blipFill>
          <a:blip r:embed="rId8">
            <a:alphaModFix/>
          </a:blip>
          <a:stretch>
            <a:fillRect/>
          </a:stretch>
        </p:blipFill>
        <p:spPr>
          <a:xfrm>
            <a:off x="2098315" y="2688812"/>
            <a:ext cx="1431685" cy="650125"/>
          </a:xfrm>
          <a:prstGeom prst="rect">
            <a:avLst/>
          </a:prstGeom>
          <a:noFill/>
          <a:ln>
            <a:noFill/>
          </a:ln>
        </p:spPr>
      </p:pic>
      <p:pic>
        <p:nvPicPr>
          <p:cNvPr id="409" name="Google Shape;409;p25"/>
          <p:cNvPicPr preferRelativeResize="0"/>
          <p:nvPr/>
        </p:nvPicPr>
        <p:blipFill>
          <a:blip r:embed="rId9">
            <a:alphaModFix/>
          </a:blip>
          <a:stretch>
            <a:fillRect/>
          </a:stretch>
        </p:blipFill>
        <p:spPr>
          <a:xfrm>
            <a:off x="6214650" y="4719875"/>
            <a:ext cx="736800" cy="736800"/>
          </a:xfrm>
          <a:prstGeom prst="rect">
            <a:avLst/>
          </a:prstGeom>
          <a:noFill/>
          <a:ln>
            <a:noFill/>
          </a:ln>
        </p:spPr>
      </p:pic>
      <p:pic>
        <p:nvPicPr>
          <p:cNvPr id="410" name="Google Shape;410;p25"/>
          <p:cNvPicPr preferRelativeResize="0"/>
          <p:nvPr/>
        </p:nvPicPr>
        <p:blipFill>
          <a:blip r:embed="rId10">
            <a:alphaModFix/>
          </a:blip>
          <a:stretch>
            <a:fillRect/>
          </a:stretch>
        </p:blipFill>
        <p:spPr>
          <a:xfrm>
            <a:off x="7040650" y="4766987"/>
            <a:ext cx="1232741" cy="523200"/>
          </a:xfrm>
          <a:prstGeom prst="rect">
            <a:avLst/>
          </a:prstGeom>
          <a:noFill/>
          <a:ln>
            <a:noFill/>
          </a:ln>
        </p:spPr>
      </p:pic>
      <p:pic>
        <p:nvPicPr>
          <p:cNvPr id="411" name="Google Shape;411;p25"/>
          <p:cNvPicPr preferRelativeResize="0"/>
          <p:nvPr/>
        </p:nvPicPr>
        <p:blipFill>
          <a:blip r:embed="rId11">
            <a:alphaModFix/>
          </a:blip>
          <a:stretch>
            <a:fillRect/>
          </a:stretch>
        </p:blipFill>
        <p:spPr>
          <a:xfrm>
            <a:off x="7040650" y="4289620"/>
            <a:ext cx="778775" cy="369305"/>
          </a:xfrm>
          <a:prstGeom prst="rect">
            <a:avLst/>
          </a:prstGeom>
          <a:noFill/>
          <a:ln>
            <a:noFill/>
          </a:ln>
        </p:spPr>
      </p:pic>
      <p:cxnSp>
        <p:nvCxnSpPr>
          <p:cNvPr id="412" name="Google Shape;412;p25"/>
          <p:cNvCxnSpPr/>
          <p:nvPr/>
        </p:nvCxnSpPr>
        <p:spPr>
          <a:xfrm flipH="1" rot="10800000">
            <a:off x="2668600" y="3593225"/>
            <a:ext cx="429300" cy="901200"/>
          </a:xfrm>
          <a:prstGeom prst="straightConnector1">
            <a:avLst/>
          </a:prstGeom>
          <a:noFill/>
          <a:ln cap="flat" cmpd="sng" w="9525">
            <a:solidFill>
              <a:schemeClr val="dk2"/>
            </a:solidFill>
            <a:prstDash val="solid"/>
            <a:round/>
            <a:headEnd len="med" w="med" type="triangle"/>
            <a:tailEnd len="med" w="med" type="none"/>
          </a:ln>
        </p:spPr>
      </p:cxnSp>
      <p:cxnSp>
        <p:nvCxnSpPr>
          <p:cNvPr id="413" name="Google Shape;413;p25"/>
          <p:cNvCxnSpPr/>
          <p:nvPr/>
        </p:nvCxnSpPr>
        <p:spPr>
          <a:xfrm flipH="1" rot="10800000">
            <a:off x="3289150" y="3593225"/>
            <a:ext cx="429300" cy="901200"/>
          </a:xfrm>
          <a:prstGeom prst="straightConnector1">
            <a:avLst/>
          </a:prstGeom>
          <a:noFill/>
          <a:ln cap="flat" cmpd="sng" w="9525">
            <a:solidFill>
              <a:schemeClr val="dk2"/>
            </a:solidFill>
            <a:prstDash val="solid"/>
            <a:round/>
            <a:headEnd len="med" w="med" type="none"/>
            <a:tailEnd len="med" w="med" type="triangle"/>
          </a:ln>
        </p:spPr>
      </p:cxnSp>
      <p:cxnSp>
        <p:nvCxnSpPr>
          <p:cNvPr id="414" name="Google Shape;414;p25"/>
          <p:cNvCxnSpPr/>
          <p:nvPr/>
        </p:nvCxnSpPr>
        <p:spPr>
          <a:xfrm rot="10800000">
            <a:off x="6653775" y="3593225"/>
            <a:ext cx="429300" cy="901200"/>
          </a:xfrm>
          <a:prstGeom prst="straightConnector1">
            <a:avLst/>
          </a:prstGeom>
          <a:noFill/>
          <a:ln cap="flat" cmpd="sng" w="9525">
            <a:solidFill>
              <a:schemeClr val="dk2"/>
            </a:solidFill>
            <a:prstDash val="solid"/>
            <a:round/>
            <a:headEnd len="med" w="med" type="stealth"/>
            <a:tailEnd len="med" w="med" type="none"/>
          </a:ln>
        </p:spPr>
      </p:cxnSp>
      <p:cxnSp>
        <p:nvCxnSpPr>
          <p:cNvPr id="415" name="Google Shape;415;p25"/>
          <p:cNvCxnSpPr/>
          <p:nvPr/>
        </p:nvCxnSpPr>
        <p:spPr>
          <a:xfrm rot="10800000">
            <a:off x="7215388" y="3593225"/>
            <a:ext cx="429300" cy="901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6"/>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21" name="Google Shape;421;p26"/>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22" name="Google Shape;422;p26"/>
          <p:cNvSpPr/>
          <p:nvPr/>
        </p:nvSpPr>
        <p:spPr>
          <a:xfrm>
            <a:off x="-607966" y="4968323"/>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23" name="Google Shape;423;p26"/>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24" name="Google Shape;424;p26"/>
          <p:cNvSpPr/>
          <p:nvPr/>
        </p:nvSpPr>
        <p:spPr>
          <a:xfrm>
            <a:off x="-607966" y="55316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25" name="Google Shape;425;p26"/>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26" name="Google Shape;426;p26"/>
          <p:cNvSpPr txBox="1"/>
          <p:nvPr/>
        </p:nvSpPr>
        <p:spPr>
          <a:xfrm>
            <a:off x="1464644" y="404664"/>
            <a:ext cx="2232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주요 기술 접근 방법</a:t>
            </a:r>
            <a:endParaRPr b="1" i="0" sz="2800" u="none" cap="none" strike="noStrike">
              <a:solidFill>
                <a:srgbClr val="FFFFFF"/>
              </a:solidFill>
              <a:latin typeface="Arial"/>
              <a:ea typeface="Arial"/>
              <a:cs typeface="Arial"/>
              <a:sym typeface="Arial"/>
            </a:endParaRPr>
          </a:p>
        </p:txBody>
      </p:sp>
      <p:sp>
        <p:nvSpPr>
          <p:cNvPr id="427" name="Google Shape;427;p26"/>
          <p:cNvSpPr/>
          <p:nvPr/>
        </p:nvSpPr>
        <p:spPr>
          <a:xfrm>
            <a:off x="5353076" y="600514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28" name="Google Shape;428;p26"/>
          <p:cNvSpPr/>
          <p:nvPr/>
        </p:nvSpPr>
        <p:spPr>
          <a:xfrm>
            <a:off x="1403647" y="1620259"/>
            <a:ext cx="2392200" cy="20868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29" name="Google Shape;429;p26"/>
          <p:cNvSpPr/>
          <p:nvPr/>
        </p:nvSpPr>
        <p:spPr>
          <a:xfrm>
            <a:off x="3364992" y="548680"/>
            <a:ext cx="2395200" cy="21822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0" name="Google Shape;430;p26"/>
          <p:cNvSpPr/>
          <p:nvPr/>
        </p:nvSpPr>
        <p:spPr>
          <a:xfrm>
            <a:off x="5364088" y="1644940"/>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1" name="Google Shape;431;p26"/>
          <p:cNvSpPr/>
          <p:nvPr/>
        </p:nvSpPr>
        <p:spPr>
          <a:xfrm>
            <a:off x="337285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2" name="Google Shape;432;p26"/>
          <p:cNvSpPr/>
          <p:nvPr/>
        </p:nvSpPr>
        <p:spPr>
          <a:xfrm>
            <a:off x="5353076"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3" name="Google Shape;433;p26"/>
          <p:cNvSpPr/>
          <p:nvPr/>
        </p:nvSpPr>
        <p:spPr>
          <a:xfrm>
            <a:off x="733329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4" name="Google Shape;434;p26"/>
          <p:cNvSpPr/>
          <p:nvPr/>
        </p:nvSpPr>
        <p:spPr>
          <a:xfrm>
            <a:off x="7290816" y="526004"/>
            <a:ext cx="2418600" cy="22050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5" name="Google Shape;435;p26"/>
          <p:cNvSpPr/>
          <p:nvPr/>
        </p:nvSpPr>
        <p:spPr>
          <a:xfrm>
            <a:off x="7334820" y="27548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6" name="Google Shape;436;p26"/>
          <p:cNvSpPr/>
          <p:nvPr/>
        </p:nvSpPr>
        <p:spPr>
          <a:xfrm>
            <a:off x="1403648"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7" name="Google Shape;437;p26"/>
          <p:cNvSpPr/>
          <p:nvPr/>
        </p:nvSpPr>
        <p:spPr>
          <a:xfrm>
            <a:off x="1403648" y="60496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8" name="Google Shape;438;p26"/>
          <p:cNvSpPr/>
          <p:nvPr/>
        </p:nvSpPr>
        <p:spPr>
          <a:xfrm>
            <a:off x="3383868" y="276082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39" name="Google Shape;439;p26"/>
          <p:cNvSpPr/>
          <p:nvPr/>
        </p:nvSpPr>
        <p:spPr>
          <a:xfrm>
            <a:off x="1907704" y="2007618"/>
            <a:ext cx="8065800" cy="6032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40" name="Google Shape;440;p26"/>
          <p:cNvSpPr/>
          <p:nvPr/>
        </p:nvSpPr>
        <p:spPr>
          <a:xfrm>
            <a:off x="2004704" y="1620259"/>
            <a:ext cx="7488900" cy="1664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2100" u="none" cap="none" strike="noStrike">
              <a:solidFill>
                <a:schemeClr val="lt1"/>
              </a:solidFill>
              <a:latin typeface="Malgun Gothic"/>
              <a:ea typeface="Malgun Gothic"/>
              <a:cs typeface="Malgun Gothic"/>
              <a:sym typeface="Malgun Gothic"/>
            </a:endParaRPr>
          </a:p>
        </p:txBody>
      </p:sp>
      <p:sp>
        <p:nvSpPr>
          <p:cNvPr id="441" name="Google Shape;441;p26"/>
          <p:cNvSpPr/>
          <p:nvPr/>
        </p:nvSpPr>
        <p:spPr>
          <a:xfrm>
            <a:off x="-607966" y="2754886"/>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42" name="Google Shape;442;p26"/>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43" name="Google Shape;443;p26"/>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44" name="Google Shape;444;p26"/>
          <p:cNvSpPr txBox="1"/>
          <p:nvPr/>
        </p:nvSpPr>
        <p:spPr>
          <a:xfrm>
            <a:off x="1886587" y="1715525"/>
            <a:ext cx="7604100" cy="8928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t/>
            </a:r>
            <a:endParaRPr b="1" i="0" sz="2600" u="none" cap="none" strike="noStrike">
              <a:solidFill>
                <a:srgbClr val="FFF2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rgbClr val="FFF2CC"/>
              </a:solidFill>
              <a:latin typeface="Arial"/>
              <a:ea typeface="Arial"/>
              <a:cs typeface="Arial"/>
              <a:sym typeface="Arial"/>
            </a:endParaRPr>
          </a:p>
        </p:txBody>
      </p:sp>
      <p:sp>
        <p:nvSpPr>
          <p:cNvPr id="445" name="Google Shape;445;p26"/>
          <p:cNvSpPr txBox="1"/>
          <p:nvPr/>
        </p:nvSpPr>
        <p:spPr>
          <a:xfrm>
            <a:off x="1825800" y="1715525"/>
            <a:ext cx="8229600" cy="494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300"/>
              </a:spcBef>
              <a:spcAft>
                <a:spcPts val="0"/>
              </a:spcAft>
              <a:buNone/>
            </a:pPr>
            <a:r>
              <a:rPr b="1" lang="en-US" sz="2000">
                <a:solidFill>
                  <a:srgbClr val="FFE599"/>
                </a:solidFill>
                <a:latin typeface="Jua"/>
                <a:ea typeface="Jua"/>
                <a:cs typeface="Jua"/>
                <a:sym typeface="Jua"/>
              </a:rPr>
              <a:t>1.경로 검색 기반의 새로운 알고리즘</a:t>
            </a:r>
            <a:endParaRPr b="1"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rPr lang="en-US" sz="2000">
                <a:solidFill>
                  <a:srgbClr val="FFE599"/>
                </a:solidFill>
                <a:latin typeface="Jua"/>
                <a:ea typeface="Jua"/>
                <a:cs typeface="Jua"/>
                <a:sym typeface="Jua"/>
              </a:rPr>
              <a:t>너비 우선 탐색(BFS)을 통해</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rPr lang="en-US" sz="2000">
                <a:solidFill>
                  <a:srgbClr val="FFE599"/>
                </a:solidFill>
                <a:latin typeface="Jua"/>
                <a:ea typeface="Jua"/>
                <a:cs typeface="Jua"/>
                <a:sym typeface="Jua"/>
              </a:rPr>
              <a:t>도 검색-&gt;시 검색-&gt;구 검색-&gt;동 순서로</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rPr lang="en-US" sz="2000">
                <a:solidFill>
                  <a:srgbClr val="FFE599"/>
                </a:solidFill>
                <a:latin typeface="Jua"/>
                <a:ea typeface="Jua"/>
                <a:cs typeface="Jua"/>
                <a:sym typeface="Jua"/>
              </a:rPr>
              <a:t>소요시간을 검색한 후 결과를</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rPr lang="en-US" sz="2000">
                <a:solidFill>
                  <a:srgbClr val="FFE599"/>
                </a:solidFill>
                <a:latin typeface="Jua"/>
                <a:ea typeface="Jua"/>
                <a:cs typeface="Jua"/>
                <a:sym typeface="Jua"/>
              </a:rPr>
              <a:t>반환해주는 알고리즘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700"/>
          </a:p>
          <a:p>
            <a:pPr indent="-152400" lvl="2" marL="685800" rtl="0" algn="l">
              <a:lnSpc>
                <a:spcPct val="90000"/>
              </a:lnSpc>
              <a:spcBef>
                <a:spcPts val="240"/>
              </a:spcBef>
              <a:spcAft>
                <a:spcPts val="0"/>
              </a:spcAft>
              <a:buNone/>
            </a:pPr>
            <a:r>
              <a:t/>
            </a:r>
            <a:endParaRPr sz="1700"/>
          </a:p>
          <a:p>
            <a:pPr indent="-152400" lvl="2" marL="685800" rtl="0" algn="l">
              <a:lnSpc>
                <a:spcPct val="90000"/>
              </a:lnSpc>
              <a:spcBef>
                <a:spcPts val="240"/>
              </a:spcBef>
              <a:spcAft>
                <a:spcPts val="0"/>
              </a:spcAft>
              <a:buNone/>
            </a:pPr>
            <a:r>
              <a:t/>
            </a:r>
            <a:endParaRPr sz="1700">
              <a:solidFill>
                <a:srgbClr val="000000"/>
              </a:solidFill>
            </a:endParaRPr>
          </a:p>
          <a:p>
            <a:pPr indent="-152400" lvl="2" marL="685800" rtl="0" algn="l">
              <a:lnSpc>
                <a:spcPct val="90000"/>
              </a:lnSpc>
              <a:spcBef>
                <a:spcPts val="240"/>
              </a:spcBef>
              <a:spcAft>
                <a:spcPts val="0"/>
              </a:spcAft>
              <a:buNone/>
            </a:pPr>
            <a:r>
              <a:t/>
            </a:r>
            <a:endParaRPr sz="1700">
              <a:solidFill>
                <a:srgbClr val="000000"/>
              </a:solidFill>
            </a:endParaRPr>
          </a:p>
        </p:txBody>
      </p:sp>
      <p:sp>
        <p:nvSpPr>
          <p:cNvPr id="446" name="Google Shape;446;p26"/>
          <p:cNvSpPr/>
          <p:nvPr/>
        </p:nvSpPr>
        <p:spPr>
          <a:xfrm>
            <a:off x="5760200" y="2516250"/>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한국</a:t>
            </a:r>
            <a:endParaRPr sz="1000"/>
          </a:p>
        </p:txBody>
      </p:sp>
      <p:sp>
        <p:nvSpPr>
          <p:cNvPr id="447" name="Google Shape;447;p26"/>
          <p:cNvSpPr/>
          <p:nvPr/>
        </p:nvSpPr>
        <p:spPr>
          <a:xfrm>
            <a:off x="6201475" y="3958513"/>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인천 광역시</a:t>
            </a:r>
            <a:endParaRPr sz="1000"/>
          </a:p>
        </p:txBody>
      </p:sp>
      <p:sp>
        <p:nvSpPr>
          <p:cNvPr id="448" name="Google Shape;448;p26"/>
          <p:cNvSpPr/>
          <p:nvPr/>
        </p:nvSpPr>
        <p:spPr>
          <a:xfrm>
            <a:off x="4323075" y="3958513"/>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경기도</a:t>
            </a:r>
            <a:endParaRPr sz="1000"/>
          </a:p>
        </p:txBody>
      </p:sp>
      <p:sp>
        <p:nvSpPr>
          <p:cNvPr id="449" name="Google Shape;449;p26"/>
          <p:cNvSpPr/>
          <p:nvPr/>
        </p:nvSpPr>
        <p:spPr>
          <a:xfrm>
            <a:off x="5262275" y="3990213"/>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서울</a:t>
            </a:r>
            <a:endParaRPr sz="1000"/>
          </a:p>
          <a:p>
            <a:pPr indent="0" lvl="0" marL="0" rtl="0" algn="ctr">
              <a:spcBef>
                <a:spcPts val="0"/>
              </a:spcBef>
              <a:spcAft>
                <a:spcPts val="0"/>
              </a:spcAft>
              <a:buNone/>
            </a:pPr>
            <a:r>
              <a:rPr lang="en-US" sz="1000"/>
              <a:t>특별시</a:t>
            </a:r>
            <a:endParaRPr sz="1000"/>
          </a:p>
        </p:txBody>
      </p:sp>
      <p:sp>
        <p:nvSpPr>
          <p:cNvPr id="450" name="Google Shape;450;p26"/>
          <p:cNvSpPr/>
          <p:nvPr/>
        </p:nvSpPr>
        <p:spPr>
          <a:xfrm>
            <a:off x="7140675" y="3958513"/>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충청</a:t>
            </a:r>
            <a:endParaRPr sz="1000"/>
          </a:p>
          <a:p>
            <a:pPr indent="0" lvl="0" marL="0" rtl="0" algn="ctr">
              <a:spcBef>
                <a:spcPts val="0"/>
              </a:spcBef>
              <a:spcAft>
                <a:spcPts val="0"/>
              </a:spcAft>
              <a:buNone/>
            </a:pPr>
            <a:r>
              <a:rPr lang="en-US" sz="1000"/>
              <a:t>북도</a:t>
            </a:r>
            <a:endParaRPr sz="1000"/>
          </a:p>
        </p:txBody>
      </p:sp>
      <p:sp>
        <p:nvSpPr>
          <p:cNvPr id="451" name="Google Shape;451;p26"/>
          <p:cNvSpPr/>
          <p:nvPr/>
        </p:nvSpPr>
        <p:spPr>
          <a:xfrm>
            <a:off x="8127475" y="4353514"/>
            <a:ext cx="92400" cy="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8387675" y="4353514"/>
            <a:ext cx="92400" cy="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8647875" y="4353514"/>
            <a:ext cx="92400" cy="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26"/>
          <p:cNvCxnSpPr>
            <a:stCxn id="446" idx="4"/>
            <a:endCxn id="448" idx="0"/>
          </p:cNvCxnSpPr>
          <p:nvPr/>
        </p:nvCxnSpPr>
        <p:spPr>
          <a:xfrm rot="5400000">
            <a:off x="5139500" y="2928450"/>
            <a:ext cx="623400" cy="1437000"/>
          </a:xfrm>
          <a:prstGeom prst="bentConnector3">
            <a:avLst>
              <a:gd fmla="val 49989" name="adj1"/>
            </a:avLst>
          </a:prstGeom>
          <a:noFill/>
          <a:ln cap="flat" cmpd="sng" w="38100">
            <a:solidFill>
              <a:schemeClr val="dk1"/>
            </a:solidFill>
            <a:prstDash val="solid"/>
            <a:round/>
            <a:headEnd len="med" w="med" type="none"/>
            <a:tailEnd len="med" w="med" type="none"/>
          </a:ln>
        </p:spPr>
      </p:cxnSp>
      <p:cxnSp>
        <p:nvCxnSpPr>
          <p:cNvPr id="455" name="Google Shape;455;p26"/>
          <p:cNvCxnSpPr>
            <a:stCxn id="446" idx="4"/>
            <a:endCxn id="450" idx="0"/>
          </p:cNvCxnSpPr>
          <p:nvPr/>
        </p:nvCxnSpPr>
        <p:spPr>
          <a:xfrm flipH="1" rot="-5400000">
            <a:off x="6548300" y="2956650"/>
            <a:ext cx="623400" cy="1380600"/>
          </a:xfrm>
          <a:prstGeom prst="bentConnector3">
            <a:avLst>
              <a:gd fmla="val 49989" name="adj1"/>
            </a:avLst>
          </a:prstGeom>
          <a:noFill/>
          <a:ln cap="flat" cmpd="sng" w="38100">
            <a:solidFill>
              <a:schemeClr val="dk1"/>
            </a:solidFill>
            <a:prstDash val="solid"/>
            <a:round/>
            <a:headEnd len="med" w="med" type="none"/>
            <a:tailEnd len="med" w="med" type="none"/>
          </a:ln>
        </p:spPr>
      </p:cxnSp>
      <p:cxnSp>
        <p:nvCxnSpPr>
          <p:cNvPr id="456" name="Google Shape;456;p26"/>
          <p:cNvCxnSpPr>
            <a:stCxn id="446" idx="4"/>
            <a:endCxn id="449" idx="0"/>
          </p:cNvCxnSpPr>
          <p:nvPr/>
        </p:nvCxnSpPr>
        <p:spPr>
          <a:xfrm rot="5400000">
            <a:off x="5593250" y="3413700"/>
            <a:ext cx="654900" cy="498000"/>
          </a:xfrm>
          <a:prstGeom prst="bentConnector3">
            <a:avLst>
              <a:gd fmla="val 48217" name="adj1"/>
            </a:avLst>
          </a:prstGeom>
          <a:noFill/>
          <a:ln cap="flat" cmpd="sng" w="38100">
            <a:solidFill>
              <a:schemeClr val="dk1"/>
            </a:solidFill>
            <a:prstDash val="solid"/>
            <a:round/>
            <a:headEnd len="med" w="med" type="none"/>
            <a:tailEnd len="med" w="med" type="none"/>
          </a:ln>
        </p:spPr>
      </p:cxnSp>
      <p:cxnSp>
        <p:nvCxnSpPr>
          <p:cNvPr id="457" name="Google Shape;457;p26"/>
          <p:cNvCxnSpPr>
            <a:stCxn id="446" idx="4"/>
            <a:endCxn id="447" idx="0"/>
          </p:cNvCxnSpPr>
          <p:nvPr/>
        </p:nvCxnSpPr>
        <p:spPr>
          <a:xfrm flipH="1" rot="-5400000">
            <a:off x="6078650" y="3426300"/>
            <a:ext cx="623400" cy="441300"/>
          </a:xfrm>
          <a:prstGeom prst="bentConnector3">
            <a:avLst>
              <a:gd fmla="val 49989" name="adj1"/>
            </a:avLst>
          </a:prstGeom>
          <a:noFill/>
          <a:ln cap="flat" cmpd="sng" w="38100">
            <a:solidFill>
              <a:schemeClr val="dk1"/>
            </a:solidFill>
            <a:prstDash val="solid"/>
            <a:round/>
            <a:headEnd len="med" w="med" type="none"/>
            <a:tailEnd len="med" w="med" type="none"/>
          </a:ln>
        </p:spPr>
      </p:cxnSp>
      <p:sp>
        <p:nvSpPr>
          <p:cNvPr id="458" name="Google Shape;458;p26"/>
          <p:cNvSpPr/>
          <p:nvPr/>
        </p:nvSpPr>
        <p:spPr>
          <a:xfrm>
            <a:off x="3429950" y="5074288"/>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수원시</a:t>
            </a:r>
            <a:endParaRPr sz="1000"/>
          </a:p>
        </p:txBody>
      </p:sp>
      <p:sp>
        <p:nvSpPr>
          <p:cNvPr id="459" name="Google Shape;459;p26"/>
          <p:cNvSpPr/>
          <p:nvPr/>
        </p:nvSpPr>
        <p:spPr>
          <a:xfrm>
            <a:off x="4323075" y="5074288"/>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안산시</a:t>
            </a:r>
            <a:endParaRPr sz="1000"/>
          </a:p>
        </p:txBody>
      </p:sp>
      <p:sp>
        <p:nvSpPr>
          <p:cNvPr id="460" name="Google Shape;460;p26"/>
          <p:cNvSpPr/>
          <p:nvPr/>
        </p:nvSpPr>
        <p:spPr>
          <a:xfrm>
            <a:off x="5216200" y="5074288"/>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안양시</a:t>
            </a:r>
            <a:endParaRPr sz="1000"/>
          </a:p>
        </p:txBody>
      </p:sp>
      <p:cxnSp>
        <p:nvCxnSpPr>
          <p:cNvPr id="461" name="Google Shape;461;p26"/>
          <p:cNvCxnSpPr>
            <a:stCxn id="448" idx="4"/>
            <a:endCxn id="458" idx="0"/>
          </p:cNvCxnSpPr>
          <p:nvPr/>
        </p:nvCxnSpPr>
        <p:spPr>
          <a:xfrm rot="5400000">
            <a:off x="4137675" y="4479313"/>
            <a:ext cx="296700" cy="893100"/>
          </a:xfrm>
          <a:prstGeom prst="bentConnector3">
            <a:avLst>
              <a:gd fmla="val 50013" name="adj1"/>
            </a:avLst>
          </a:prstGeom>
          <a:noFill/>
          <a:ln cap="flat" cmpd="sng" w="38100">
            <a:solidFill>
              <a:schemeClr val="dk1"/>
            </a:solidFill>
            <a:prstDash val="solid"/>
            <a:round/>
            <a:headEnd len="med" w="med" type="none"/>
            <a:tailEnd len="med" w="med" type="none"/>
          </a:ln>
        </p:spPr>
      </p:cxnSp>
      <p:cxnSp>
        <p:nvCxnSpPr>
          <p:cNvPr id="462" name="Google Shape;462;p26"/>
          <p:cNvCxnSpPr>
            <a:stCxn id="448" idx="4"/>
            <a:endCxn id="460" idx="0"/>
          </p:cNvCxnSpPr>
          <p:nvPr/>
        </p:nvCxnSpPr>
        <p:spPr>
          <a:xfrm flipH="1" rot="-5400000">
            <a:off x="5030775" y="4479313"/>
            <a:ext cx="296700" cy="893100"/>
          </a:xfrm>
          <a:prstGeom prst="bentConnector3">
            <a:avLst>
              <a:gd fmla="val 50013" name="adj1"/>
            </a:avLst>
          </a:prstGeom>
          <a:noFill/>
          <a:ln cap="flat" cmpd="sng" w="38100">
            <a:solidFill>
              <a:schemeClr val="dk1"/>
            </a:solidFill>
            <a:prstDash val="solid"/>
            <a:round/>
            <a:headEnd len="med" w="med" type="none"/>
            <a:tailEnd len="med" w="med" type="none"/>
          </a:ln>
        </p:spPr>
      </p:cxnSp>
      <p:cxnSp>
        <p:nvCxnSpPr>
          <p:cNvPr id="463" name="Google Shape;463;p26"/>
          <p:cNvCxnSpPr>
            <a:stCxn id="448" idx="4"/>
            <a:endCxn id="459" idx="0"/>
          </p:cNvCxnSpPr>
          <p:nvPr/>
        </p:nvCxnSpPr>
        <p:spPr>
          <a:xfrm flipH="1" rot="-5400000">
            <a:off x="4584525" y="4925563"/>
            <a:ext cx="296700" cy="600"/>
          </a:xfrm>
          <a:prstGeom prst="bentConnector3">
            <a:avLst>
              <a:gd fmla="val 50013" name="adj1"/>
            </a:avLst>
          </a:prstGeom>
          <a:noFill/>
          <a:ln cap="flat" cmpd="sng" w="38100">
            <a:solidFill>
              <a:schemeClr val="dk1"/>
            </a:solidFill>
            <a:prstDash val="solid"/>
            <a:round/>
            <a:headEnd len="med" w="med" type="none"/>
            <a:tailEnd len="med" w="med" type="none"/>
          </a:ln>
        </p:spPr>
      </p:cxnSp>
      <p:sp>
        <p:nvSpPr>
          <p:cNvPr id="464" name="Google Shape;464;p26"/>
          <p:cNvSpPr/>
          <p:nvPr/>
        </p:nvSpPr>
        <p:spPr>
          <a:xfrm>
            <a:off x="5760200" y="2516250"/>
            <a:ext cx="819000" cy="819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한국</a:t>
            </a:r>
            <a:endParaRPr sz="1000"/>
          </a:p>
        </p:txBody>
      </p:sp>
      <p:sp>
        <p:nvSpPr>
          <p:cNvPr id="465" name="Google Shape;465;p26"/>
          <p:cNvSpPr/>
          <p:nvPr/>
        </p:nvSpPr>
        <p:spPr>
          <a:xfrm>
            <a:off x="6201463" y="3968313"/>
            <a:ext cx="819000" cy="819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인천 광역시</a:t>
            </a:r>
            <a:endParaRPr sz="1000"/>
          </a:p>
        </p:txBody>
      </p:sp>
      <p:sp>
        <p:nvSpPr>
          <p:cNvPr id="466" name="Google Shape;466;p26"/>
          <p:cNvSpPr/>
          <p:nvPr/>
        </p:nvSpPr>
        <p:spPr>
          <a:xfrm>
            <a:off x="4323063" y="3968313"/>
            <a:ext cx="819000" cy="819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경기도</a:t>
            </a:r>
            <a:endParaRPr sz="1000"/>
          </a:p>
        </p:txBody>
      </p:sp>
      <p:sp>
        <p:nvSpPr>
          <p:cNvPr id="467" name="Google Shape;467;p26"/>
          <p:cNvSpPr/>
          <p:nvPr/>
        </p:nvSpPr>
        <p:spPr>
          <a:xfrm>
            <a:off x="5262263" y="4000013"/>
            <a:ext cx="819000" cy="819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서울</a:t>
            </a:r>
            <a:endParaRPr sz="1000"/>
          </a:p>
          <a:p>
            <a:pPr indent="0" lvl="0" marL="0" rtl="0" algn="ctr">
              <a:spcBef>
                <a:spcPts val="0"/>
              </a:spcBef>
              <a:spcAft>
                <a:spcPts val="0"/>
              </a:spcAft>
              <a:buNone/>
            </a:pPr>
            <a:r>
              <a:rPr lang="en-US" sz="1000"/>
              <a:t>특별시</a:t>
            </a:r>
            <a:endParaRPr sz="1000"/>
          </a:p>
        </p:txBody>
      </p:sp>
      <p:sp>
        <p:nvSpPr>
          <p:cNvPr id="468" name="Google Shape;468;p26"/>
          <p:cNvSpPr/>
          <p:nvPr/>
        </p:nvSpPr>
        <p:spPr>
          <a:xfrm>
            <a:off x="7140663" y="3968313"/>
            <a:ext cx="819000" cy="819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충청</a:t>
            </a:r>
            <a:endParaRPr sz="1000"/>
          </a:p>
          <a:p>
            <a:pPr indent="0" lvl="0" marL="0" rtl="0" algn="ctr">
              <a:spcBef>
                <a:spcPts val="0"/>
              </a:spcBef>
              <a:spcAft>
                <a:spcPts val="0"/>
              </a:spcAft>
              <a:buNone/>
            </a:pPr>
            <a:r>
              <a:rPr lang="en-US" sz="1000"/>
              <a:t>북도</a:t>
            </a:r>
            <a:endParaRPr sz="1000"/>
          </a:p>
        </p:txBody>
      </p:sp>
      <p:sp>
        <p:nvSpPr>
          <p:cNvPr id="469" name="Google Shape;469;p26"/>
          <p:cNvSpPr/>
          <p:nvPr/>
        </p:nvSpPr>
        <p:spPr>
          <a:xfrm>
            <a:off x="3429938" y="5084088"/>
            <a:ext cx="819000" cy="819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수원시</a:t>
            </a:r>
            <a:endParaRPr sz="1000"/>
          </a:p>
        </p:txBody>
      </p:sp>
      <p:sp>
        <p:nvSpPr>
          <p:cNvPr id="470" name="Google Shape;470;p26"/>
          <p:cNvSpPr/>
          <p:nvPr/>
        </p:nvSpPr>
        <p:spPr>
          <a:xfrm>
            <a:off x="4323063" y="5084088"/>
            <a:ext cx="819000" cy="819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안산시</a:t>
            </a:r>
            <a:endParaRPr sz="1000"/>
          </a:p>
        </p:txBody>
      </p:sp>
      <p:sp>
        <p:nvSpPr>
          <p:cNvPr id="471" name="Google Shape;471;p26"/>
          <p:cNvSpPr/>
          <p:nvPr/>
        </p:nvSpPr>
        <p:spPr>
          <a:xfrm>
            <a:off x="5216188" y="5084088"/>
            <a:ext cx="819000" cy="819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안양시</a:t>
            </a:r>
            <a:endParaRPr sz="1000"/>
          </a:p>
        </p:txBody>
      </p:sp>
      <p:sp>
        <p:nvSpPr>
          <p:cNvPr id="472" name="Google Shape;472;p26"/>
          <p:cNvSpPr/>
          <p:nvPr/>
        </p:nvSpPr>
        <p:spPr>
          <a:xfrm>
            <a:off x="2536825" y="6031138"/>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팔달구</a:t>
            </a:r>
            <a:endParaRPr sz="1000"/>
          </a:p>
        </p:txBody>
      </p:sp>
      <p:sp>
        <p:nvSpPr>
          <p:cNvPr id="473" name="Google Shape;473;p26"/>
          <p:cNvSpPr/>
          <p:nvPr/>
        </p:nvSpPr>
        <p:spPr>
          <a:xfrm>
            <a:off x="3429950" y="6031138"/>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장안구</a:t>
            </a:r>
            <a:endParaRPr sz="1000"/>
          </a:p>
        </p:txBody>
      </p:sp>
      <p:sp>
        <p:nvSpPr>
          <p:cNvPr id="474" name="Google Shape;474;p26"/>
          <p:cNvSpPr/>
          <p:nvPr/>
        </p:nvSpPr>
        <p:spPr>
          <a:xfrm>
            <a:off x="4323075" y="6031138"/>
            <a:ext cx="819000" cy="81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권선구</a:t>
            </a:r>
            <a:endParaRPr sz="1000"/>
          </a:p>
        </p:txBody>
      </p:sp>
      <p:sp>
        <p:nvSpPr>
          <p:cNvPr id="475" name="Google Shape;475;p26"/>
          <p:cNvSpPr/>
          <p:nvPr/>
        </p:nvSpPr>
        <p:spPr>
          <a:xfrm>
            <a:off x="2536813" y="6031138"/>
            <a:ext cx="819000" cy="819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팔달구</a:t>
            </a:r>
            <a:endParaRPr sz="1000"/>
          </a:p>
        </p:txBody>
      </p:sp>
      <p:sp>
        <p:nvSpPr>
          <p:cNvPr id="476" name="Google Shape;476;p26"/>
          <p:cNvSpPr/>
          <p:nvPr/>
        </p:nvSpPr>
        <p:spPr>
          <a:xfrm>
            <a:off x="3429938" y="6031138"/>
            <a:ext cx="819000" cy="819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장안구</a:t>
            </a:r>
            <a:endParaRPr sz="1000"/>
          </a:p>
        </p:txBody>
      </p:sp>
      <p:sp>
        <p:nvSpPr>
          <p:cNvPr id="477" name="Google Shape;477;p26"/>
          <p:cNvSpPr/>
          <p:nvPr/>
        </p:nvSpPr>
        <p:spPr>
          <a:xfrm>
            <a:off x="4323063" y="6024763"/>
            <a:ext cx="819000" cy="819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권선구</a:t>
            </a:r>
            <a:endParaRPr sz="1000"/>
          </a:p>
        </p:txBody>
      </p:sp>
      <p:cxnSp>
        <p:nvCxnSpPr>
          <p:cNvPr id="478" name="Google Shape;478;p26"/>
          <p:cNvCxnSpPr>
            <a:stCxn id="469" idx="4"/>
            <a:endCxn id="475" idx="0"/>
          </p:cNvCxnSpPr>
          <p:nvPr/>
        </p:nvCxnSpPr>
        <p:spPr>
          <a:xfrm rot="5400000">
            <a:off x="3328838" y="5520588"/>
            <a:ext cx="128100" cy="893100"/>
          </a:xfrm>
          <a:prstGeom prst="bentConnector3">
            <a:avLst>
              <a:gd fmla="val 49980" name="adj1"/>
            </a:avLst>
          </a:prstGeom>
          <a:noFill/>
          <a:ln cap="flat" cmpd="sng" w="38100">
            <a:solidFill>
              <a:schemeClr val="dk1"/>
            </a:solidFill>
            <a:prstDash val="solid"/>
            <a:round/>
            <a:headEnd len="med" w="med" type="none"/>
            <a:tailEnd len="med" w="med" type="none"/>
          </a:ln>
        </p:spPr>
      </p:cxnSp>
      <p:cxnSp>
        <p:nvCxnSpPr>
          <p:cNvPr id="479" name="Google Shape;479;p26"/>
          <p:cNvCxnSpPr>
            <a:endCxn id="476" idx="0"/>
          </p:cNvCxnSpPr>
          <p:nvPr/>
        </p:nvCxnSpPr>
        <p:spPr>
          <a:xfrm flipH="1" rot="-5400000">
            <a:off x="3775088" y="5966788"/>
            <a:ext cx="128100" cy="600"/>
          </a:xfrm>
          <a:prstGeom prst="bentConnector3">
            <a:avLst>
              <a:gd fmla="val 50000" name="adj1"/>
            </a:avLst>
          </a:prstGeom>
          <a:noFill/>
          <a:ln cap="flat" cmpd="sng" w="38100">
            <a:solidFill>
              <a:schemeClr val="dk1"/>
            </a:solidFill>
            <a:prstDash val="solid"/>
            <a:round/>
            <a:headEnd len="med" w="med" type="none"/>
            <a:tailEnd len="med" w="med" type="none"/>
          </a:ln>
        </p:spPr>
      </p:cxnSp>
      <p:cxnSp>
        <p:nvCxnSpPr>
          <p:cNvPr id="480" name="Google Shape;480;p26"/>
          <p:cNvCxnSpPr>
            <a:stCxn id="469" idx="4"/>
            <a:endCxn id="477" idx="0"/>
          </p:cNvCxnSpPr>
          <p:nvPr/>
        </p:nvCxnSpPr>
        <p:spPr>
          <a:xfrm flipH="1" rot="-5400000">
            <a:off x="4225088" y="5517438"/>
            <a:ext cx="121800" cy="893100"/>
          </a:xfrm>
          <a:prstGeom prst="bentConnector3">
            <a:avLst>
              <a:gd fmla="val 49949" name="adj1"/>
            </a:avLst>
          </a:prstGeom>
          <a:noFill/>
          <a:ln cap="flat" cmpd="sng" w="38100">
            <a:solidFill>
              <a:schemeClr val="dk1"/>
            </a:solidFill>
            <a:prstDash val="solid"/>
            <a:round/>
            <a:headEnd len="med" w="med" type="none"/>
            <a:tailEnd len="med" w="med" type="none"/>
          </a:ln>
        </p:spPr>
      </p:cxnSp>
      <p:sp>
        <p:nvSpPr>
          <p:cNvPr id="481" name="Google Shape;481;p26"/>
          <p:cNvSpPr/>
          <p:nvPr/>
        </p:nvSpPr>
        <p:spPr>
          <a:xfrm>
            <a:off x="6109325" y="5470989"/>
            <a:ext cx="92400" cy="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6369525" y="5470989"/>
            <a:ext cx="92400" cy="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6629725" y="5470989"/>
            <a:ext cx="92400" cy="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5250225" y="6402939"/>
            <a:ext cx="92400" cy="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5510425" y="6402939"/>
            <a:ext cx="92400" cy="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5770625" y="6402939"/>
            <a:ext cx="92400" cy="9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txBox="1"/>
          <p:nvPr/>
        </p:nvSpPr>
        <p:spPr>
          <a:xfrm>
            <a:off x="6722125" y="26991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Malgun Gothic"/>
                <a:ea typeface="Malgun Gothic"/>
                <a:cs typeface="Malgun Gothic"/>
                <a:sym typeface="Malgun Gothic"/>
              </a:rPr>
              <a:t>너비 우선탐색 예시</a:t>
            </a:r>
            <a:endParaRPr>
              <a:solidFill>
                <a:schemeClr val="lt1"/>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par>
                          <p:cTn fill="hold">
                            <p:stCondLst>
                              <p:cond delay="2500"/>
                            </p:stCondLst>
                            <p:childTnLst>
                              <p:par>
                                <p:cTn fill="hold" nodeType="after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par>
                          <p:cTn fill="hold">
                            <p:stCondLst>
                              <p:cond delay="3500"/>
                            </p:stCondLst>
                            <p:childTnLst>
                              <p:par>
                                <p:cTn fill="hold" nodeType="after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par>
                          <p:cTn fill="hold">
                            <p:stCondLst>
                              <p:cond delay="4000"/>
                            </p:stCondLst>
                            <p:childTnLst>
                              <p:par>
                                <p:cTn fill="hold" nodeType="after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par>
                          <p:cTn fill="hold">
                            <p:stCondLst>
                              <p:cond delay="4500"/>
                            </p:stCondLst>
                            <p:childTnLst>
                              <p:par>
                                <p:cTn fill="hold" nodeType="after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par>
                          <p:cTn fill="hold">
                            <p:stCondLst>
                              <p:cond delay="5000"/>
                            </p:stCondLst>
                            <p:childTnLst>
                              <p:par>
                                <p:cTn fill="hold" nodeType="after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7"/>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93" name="Google Shape;493;p27"/>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94" name="Google Shape;494;p27"/>
          <p:cNvSpPr/>
          <p:nvPr/>
        </p:nvSpPr>
        <p:spPr>
          <a:xfrm>
            <a:off x="-607966" y="4968323"/>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95" name="Google Shape;495;p27"/>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96" name="Google Shape;496;p27"/>
          <p:cNvSpPr/>
          <p:nvPr/>
        </p:nvSpPr>
        <p:spPr>
          <a:xfrm>
            <a:off x="-607966" y="55316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97" name="Google Shape;497;p27"/>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498" name="Google Shape;498;p27"/>
          <p:cNvSpPr txBox="1"/>
          <p:nvPr/>
        </p:nvSpPr>
        <p:spPr>
          <a:xfrm>
            <a:off x="1464644" y="404664"/>
            <a:ext cx="2232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주요 기술 접근 방법</a:t>
            </a:r>
            <a:endParaRPr b="1" i="0" sz="2800" u="none" cap="none" strike="noStrike">
              <a:solidFill>
                <a:srgbClr val="FFFFFF"/>
              </a:solidFill>
              <a:latin typeface="Arial"/>
              <a:ea typeface="Arial"/>
              <a:cs typeface="Arial"/>
              <a:sym typeface="Arial"/>
            </a:endParaRPr>
          </a:p>
        </p:txBody>
      </p:sp>
      <p:sp>
        <p:nvSpPr>
          <p:cNvPr id="499" name="Google Shape;499;p27"/>
          <p:cNvSpPr/>
          <p:nvPr/>
        </p:nvSpPr>
        <p:spPr>
          <a:xfrm>
            <a:off x="5353076" y="600514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0" name="Google Shape;500;p27"/>
          <p:cNvSpPr/>
          <p:nvPr/>
        </p:nvSpPr>
        <p:spPr>
          <a:xfrm>
            <a:off x="1403647" y="1620259"/>
            <a:ext cx="2392200" cy="20868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1" name="Google Shape;501;p27"/>
          <p:cNvSpPr/>
          <p:nvPr/>
        </p:nvSpPr>
        <p:spPr>
          <a:xfrm>
            <a:off x="3364992" y="548680"/>
            <a:ext cx="2395200" cy="21822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2" name="Google Shape;502;p27"/>
          <p:cNvSpPr/>
          <p:nvPr/>
        </p:nvSpPr>
        <p:spPr>
          <a:xfrm>
            <a:off x="5364088" y="1644940"/>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3" name="Google Shape;503;p27"/>
          <p:cNvSpPr/>
          <p:nvPr/>
        </p:nvSpPr>
        <p:spPr>
          <a:xfrm>
            <a:off x="337285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4" name="Google Shape;504;p27"/>
          <p:cNvSpPr/>
          <p:nvPr/>
        </p:nvSpPr>
        <p:spPr>
          <a:xfrm>
            <a:off x="5353076"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5" name="Google Shape;505;p27"/>
          <p:cNvSpPr/>
          <p:nvPr/>
        </p:nvSpPr>
        <p:spPr>
          <a:xfrm>
            <a:off x="733329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6" name="Google Shape;506;p27"/>
          <p:cNvSpPr/>
          <p:nvPr/>
        </p:nvSpPr>
        <p:spPr>
          <a:xfrm>
            <a:off x="7290816" y="526004"/>
            <a:ext cx="2418600" cy="22050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7" name="Google Shape;507;p27"/>
          <p:cNvSpPr/>
          <p:nvPr/>
        </p:nvSpPr>
        <p:spPr>
          <a:xfrm>
            <a:off x="7334820" y="27548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8" name="Google Shape;508;p27"/>
          <p:cNvSpPr/>
          <p:nvPr/>
        </p:nvSpPr>
        <p:spPr>
          <a:xfrm>
            <a:off x="1403648"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09" name="Google Shape;509;p27"/>
          <p:cNvSpPr/>
          <p:nvPr/>
        </p:nvSpPr>
        <p:spPr>
          <a:xfrm>
            <a:off x="1403648" y="60496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10" name="Google Shape;510;p27"/>
          <p:cNvSpPr/>
          <p:nvPr/>
        </p:nvSpPr>
        <p:spPr>
          <a:xfrm>
            <a:off x="3383868" y="276082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11" name="Google Shape;511;p27"/>
          <p:cNvSpPr/>
          <p:nvPr/>
        </p:nvSpPr>
        <p:spPr>
          <a:xfrm>
            <a:off x="1907704" y="2007618"/>
            <a:ext cx="8065800" cy="6032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12" name="Google Shape;512;p27"/>
          <p:cNvSpPr/>
          <p:nvPr/>
        </p:nvSpPr>
        <p:spPr>
          <a:xfrm>
            <a:off x="2004704" y="1620259"/>
            <a:ext cx="7488900" cy="1664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2100" u="none" cap="none" strike="noStrike">
              <a:solidFill>
                <a:schemeClr val="lt1"/>
              </a:solidFill>
              <a:latin typeface="Malgun Gothic"/>
              <a:ea typeface="Malgun Gothic"/>
              <a:cs typeface="Malgun Gothic"/>
              <a:sym typeface="Malgun Gothic"/>
            </a:endParaRPr>
          </a:p>
        </p:txBody>
      </p:sp>
      <p:sp>
        <p:nvSpPr>
          <p:cNvPr id="513" name="Google Shape;513;p27"/>
          <p:cNvSpPr/>
          <p:nvPr/>
        </p:nvSpPr>
        <p:spPr>
          <a:xfrm>
            <a:off x="-607966" y="2754886"/>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14" name="Google Shape;514;p27"/>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15" name="Google Shape;515;p27"/>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16" name="Google Shape;516;p27"/>
          <p:cNvSpPr txBox="1"/>
          <p:nvPr/>
        </p:nvSpPr>
        <p:spPr>
          <a:xfrm>
            <a:off x="1886587" y="1715525"/>
            <a:ext cx="7604100" cy="8928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t/>
            </a:r>
            <a:endParaRPr b="1" i="0" sz="2600" u="none" cap="none" strike="noStrike">
              <a:solidFill>
                <a:srgbClr val="FFF2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rgbClr val="FFF2CC"/>
              </a:solidFill>
              <a:latin typeface="Arial"/>
              <a:ea typeface="Arial"/>
              <a:cs typeface="Arial"/>
              <a:sym typeface="Arial"/>
            </a:endParaRPr>
          </a:p>
        </p:txBody>
      </p:sp>
      <p:sp>
        <p:nvSpPr>
          <p:cNvPr id="517" name="Google Shape;517;p27"/>
          <p:cNvSpPr txBox="1"/>
          <p:nvPr/>
        </p:nvSpPr>
        <p:spPr>
          <a:xfrm>
            <a:off x="1825800" y="1715525"/>
            <a:ext cx="8229600" cy="494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300"/>
              </a:spcBef>
              <a:spcAft>
                <a:spcPts val="0"/>
              </a:spcAft>
              <a:buNone/>
            </a:pPr>
            <a:r>
              <a:rPr lang="en-US" sz="2000">
                <a:solidFill>
                  <a:srgbClr val="FFE599"/>
                </a:solidFill>
                <a:latin typeface="Jua"/>
                <a:ea typeface="Jua"/>
                <a:cs typeface="Jua"/>
                <a:sym typeface="Jua"/>
              </a:rPr>
              <a:t>2. 사용자의 다양한 니즈 충족</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700"/>
          </a:p>
          <a:p>
            <a:pPr indent="-152400" lvl="2" marL="685800" rtl="0" algn="l">
              <a:lnSpc>
                <a:spcPct val="90000"/>
              </a:lnSpc>
              <a:spcBef>
                <a:spcPts val="240"/>
              </a:spcBef>
              <a:spcAft>
                <a:spcPts val="0"/>
              </a:spcAft>
              <a:buNone/>
            </a:pPr>
            <a:r>
              <a:t/>
            </a:r>
            <a:endParaRPr sz="1700"/>
          </a:p>
          <a:p>
            <a:pPr indent="-152400" lvl="2" marL="685800" rtl="0" algn="l">
              <a:lnSpc>
                <a:spcPct val="90000"/>
              </a:lnSpc>
              <a:spcBef>
                <a:spcPts val="240"/>
              </a:spcBef>
              <a:spcAft>
                <a:spcPts val="0"/>
              </a:spcAft>
              <a:buNone/>
            </a:pPr>
            <a:r>
              <a:t/>
            </a:r>
            <a:endParaRPr sz="1700">
              <a:solidFill>
                <a:srgbClr val="000000"/>
              </a:solidFill>
            </a:endParaRPr>
          </a:p>
          <a:p>
            <a:pPr indent="-152400" lvl="2" marL="685800" rtl="0" algn="l">
              <a:lnSpc>
                <a:spcPct val="90000"/>
              </a:lnSpc>
              <a:spcBef>
                <a:spcPts val="240"/>
              </a:spcBef>
              <a:spcAft>
                <a:spcPts val="0"/>
              </a:spcAft>
              <a:buNone/>
            </a:pPr>
            <a:r>
              <a:t/>
            </a:r>
            <a:endParaRPr sz="1700">
              <a:solidFill>
                <a:srgbClr val="000000"/>
              </a:solidFill>
            </a:endParaRPr>
          </a:p>
        </p:txBody>
      </p:sp>
      <p:sp>
        <p:nvSpPr>
          <p:cNvPr id="518" name="Google Shape;518;p27"/>
          <p:cNvSpPr txBox="1"/>
          <p:nvPr/>
        </p:nvSpPr>
        <p:spPr>
          <a:xfrm>
            <a:off x="1920725" y="4345325"/>
            <a:ext cx="8229600" cy="4943400"/>
          </a:xfrm>
          <a:prstGeom prst="rect">
            <a:avLst/>
          </a:prstGeom>
          <a:noFill/>
          <a:ln>
            <a:noFill/>
          </a:ln>
        </p:spPr>
        <p:txBody>
          <a:bodyPr anchorCtr="0" anchor="t" bIns="45700" lIns="91425" spcFirstLastPara="1" rIns="91425" wrap="square" tIns="45700">
            <a:normAutofit/>
          </a:bodyPr>
          <a:lstStyle/>
          <a:p>
            <a:pPr indent="0" lvl="1" marL="0" rtl="0" algn="l">
              <a:lnSpc>
                <a:spcPct val="90000"/>
              </a:lnSpc>
              <a:spcBef>
                <a:spcPts val="360"/>
              </a:spcBef>
              <a:spcAft>
                <a:spcPts val="0"/>
              </a:spcAft>
              <a:buNone/>
            </a:pPr>
            <a:r>
              <a:t/>
            </a:r>
            <a:endParaRPr b="1" sz="1700">
              <a:solidFill>
                <a:srgbClr val="000000"/>
              </a:solidFill>
            </a:endParaRPr>
          </a:p>
          <a:p>
            <a:pPr indent="0" lvl="0" marL="1371600" rtl="0" algn="l">
              <a:lnSpc>
                <a:spcPct val="90000"/>
              </a:lnSpc>
              <a:spcBef>
                <a:spcPts val="300"/>
              </a:spcBef>
              <a:spcAft>
                <a:spcPts val="0"/>
              </a:spcAft>
              <a:buNone/>
            </a:pPr>
            <a:r>
              <a:t/>
            </a:r>
            <a:endParaRPr sz="1500">
              <a:solidFill>
                <a:srgbClr val="000000"/>
              </a:solidFill>
            </a:endParaRPr>
          </a:p>
          <a:p>
            <a:pPr indent="0" lvl="0" marL="0" rtl="0" algn="l">
              <a:lnSpc>
                <a:spcPct val="90000"/>
              </a:lnSpc>
              <a:spcBef>
                <a:spcPts val="300"/>
              </a:spcBef>
              <a:spcAft>
                <a:spcPts val="0"/>
              </a:spcAft>
              <a:buNone/>
            </a:pPr>
            <a:r>
              <a:t/>
            </a:r>
            <a:endParaRPr b="1" sz="1200">
              <a:solidFill>
                <a:srgbClr val="000000"/>
              </a:solidFill>
            </a:endParaRPr>
          </a:p>
          <a:p>
            <a:pPr indent="0" lvl="1" marL="0" rtl="0" algn="l">
              <a:lnSpc>
                <a:spcPct val="90000"/>
              </a:lnSpc>
              <a:spcBef>
                <a:spcPts val="360"/>
              </a:spcBef>
              <a:spcAft>
                <a:spcPts val="0"/>
              </a:spcAft>
              <a:buNone/>
            </a:pPr>
            <a:r>
              <a:t/>
            </a:r>
            <a:endParaRPr b="1" sz="1200">
              <a:solidFill>
                <a:srgbClr val="000000"/>
              </a:solidFill>
            </a:endParaRPr>
          </a:p>
          <a:p>
            <a:pPr indent="-152400" lvl="2" marL="685800" rtl="0" algn="l">
              <a:lnSpc>
                <a:spcPct val="90000"/>
              </a:lnSpc>
              <a:spcBef>
                <a:spcPts val="240"/>
              </a:spcBef>
              <a:spcAft>
                <a:spcPts val="0"/>
              </a:spcAft>
              <a:buNone/>
            </a:pPr>
            <a:r>
              <a:t/>
            </a:r>
            <a:endParaRPr sz="1200">
              <a:solidFill>
                <a:srgbClr val="FFC000"/>
              </a:solidFill>
            </a:endParaRPr>
          </a:p>
          <a:p>
            <a:pPr indent="0" lvl="0" marL="12700" rtl="0" algn="l">
              <a:lnSpc>
                <a:spcPct val="115000"/>
              </a:lnSpc>
              <a:spcBef>
                <a:spcPts val="1400"/>
              </a:spcBef>
              <a:spcAft>
                <a:spcPts val="0"/>
              </a:spcAft>
              <a:buClr>
                <a:schemeClr val="dk1"/>
              </a:buClr>
              <a:buSzPts val="1100"/>
              <a:buFont typeface="Arial"/>
              <a:buNone/>
            </a:pPr>
            <a:r>
              <a:rPr lang="en-US" sz="2000">
                <a:solidFill>
                  <a:srgbClr val="FFE599"/>
                </a:solidFill>
                <a:latin typeface="Jua"/>
                <a:ea typeface="Jua"/>
                <a:cs typeface="Jua"/>
                <a:sym typeface="Jua"/>
              </a:rPr>
              <a:t>직방, 다방 등 기존에 개발된 부동산 어플리케이션의 플레이스토어 후기 또는 앱 고객센터에 올라온 불만 사항들을 바탕으로 사용자들이 필요로하는 기능들을 파악한후 추가 한다.</a:t>
            </a:r>
            <a:endParaRPr sz="2000">
              <a:solidFill>
                <a:srgbClr val="FFE599"/>
              </a:solidFill>
              <a:latin typeface="Jua"/>
              <a:ea typeface="Jua"/>
              <a:cs typeface="Jua"/>
              <a:sym typeface="Jua"/>
            </a:endParaRPr>
          </a:p>
          <a:p>
            <a:pPr indent="0" lvl="0" marL="0" rtl="0" algn="l">
              <a:lnSpc>
                <a:spcPct val="90000"/>
              </a:lnSpc>
              <a:spcBef>
                <a:spcPts val="14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b="1" sz="1700">
              <a:solidFill>
                <a:srgbClr val="000000"/>
              </a:solidFill>
              <a:latin typeface="Jua"/>
              <a:ea typeface="Jua"/>
              <a:cs typeface="Jua"/>
              <a:sym typeface="Jua"/>
            </a:endParaRPr>
          </a:p>
        </p:txBody>
      </p:sp>
      <p:pic>
        <p:nvPicPr>
          <p:cNvPr id="519" name="Google Shape;519;p27"/>
          <p:cNvPicPr preferRelativeResize="0"/>
          <p:nvPr/>
        </p:nvPicPr>
        <p:blipFill>
          <a:blip r:embed="rId3">
            <a:alphaModFix/>
          </a:blip>
          <a:stretch>
            <a:fillRect/>
          </a:stretch>
        </p:blipFill>
        <p:spPr>
          <a:xfrm>
            <a:off x="2004688" y="2281700"/>
            <a:ext cx="1819275" cy="419100"/>
          </a:xfrm>
          <a:prstGeom prst="rect">
            <a:avLst/>
          </a:prstGeom>
          <a:noFill/>
          <a:ln>
            <a:noFill/>
          </a:ln>
        </p:spPr>
      </p:pic>
      <p:pic>
        <p:nvPicPr>
          <p:cNvPr id="520" name="Google Shape;520;p27"/>
          <p:cNvPicPr preferRelativeResize="0"/>
          <p:nvPr/>
        </p:nvPicPr>
        <p:blipFill>
          <a:blip r:embed="rId4">
            <a:alphaModFix/>
          </a:blip>
          <a:stretch>
            <a:fillRect/>
          </a:stretch>
        </p:blipFill>
        <p:spPr>
          <a:xfrm>
            <a:off x="5682475" y="2266700"/>
            <a:ext cx="3200400" cy="371475"/>
          </a:xfrm>
          <a:prstGeom prst="rect">
            <a:avLst/>
          </a:prstGeom>
          <a:noFill/>
          <a:ln>
            <a:noFill/>
          </a:ln>
        </p:spPr>
      </p:pic>
      <p:pic>
        <p:nvPicPr>
          <p:cNvPr id="521" name="Google Shape;521;p27"/>
          <p:cNvPicPr preferRelativeResize="0"/>
          <p:nvPr/>
        </p:nvPicPr>
        <p:blipFill>
          <a:blip r:embed="rId5">
            <a:alphaModFix/>
          </a:blip>
          <a:stretch>
            <a:fillRect/>
          </a:stretch>
        </p:blipFill>
        <p:spPr>
          <a:xfrm>
            <a:off x="5650525" y="2791613"/>
            <a:ext cx="1190625" cy="352425"/>
          </a:xfrm>
          <a:prstGeom prst="rect">
            <a:avLst/>
          </a:prstGeom>
          <a:noFill/>
          <a:ln>
            <a:noFill/>
          </a:ln>
        </p:spPr>
      </p:pic>
      <p:pic>
        <p:nvPicPr>
          <p:cNvPr id="522" name="Google Shape;522;p27"/>
          <p:cNvPicPr preferRelativeResize="0"/>
          <p:nvPr/>
        </p:nvPicPr>
        <p:blipFill>
          <a:blip r:embed="rId6">
            <a:alphaModFix/>
          </a:blip>
          <a:stretch>
            <a:fillRect/>
          </a:stretch>
        </p:blipFill>
        <p:spPr>
          <a:xfrm>
            <a:off x="1975525" y="2811950"/>
            <a:ext cx="3181350" cy="581025"/>
          </a:xfrm>
          <a:prstGeom prst="rect">
            <a:avLst/>
          </a:prstGeom>
          <a:noFill/>
          <a:ln>
            <a:noFill/>
          </a:ln>
        </p:spPr>
      </p:pic>
      <p:pic>
        <p:nvPicPr>
          <p:cNvPr id="523" name="Google Shape;523;p27"/>
          <p:cNvPicPr preferRelativeResize="0"/>
          <p:nvPr/>
        </p:nvPicPr>
        <p:blipFill>
          <a:blip r:embed="rId7">
            <a:alphaModFix/>
          </a:blip>
          <a:stretch>
            <a:fillRect/>
          </a:stretch>
        </p:blipFill>
        <p:spPr>
          <a:xfrm>
            <a:off x="2004688" y="3472288"/>
            <a:ext cx="3228975" cy="723900"/>
          </a:xfrm>
          <a:prstGeom prst="rect">
            <a:avLst/>
          </a:prstGeom>
          <a:noFill/>
          <a:ln>
            <a:noFill/>
          </a:ln>
        </p:spPr>
      </p:pic>
      <p:pic>
        <p:nvPicPr>
          <p:cNvPr id="524" name="Google Shape;524;p27"/>
          <p:cNvPicPr preferRelativeResize="0"/>
          <p:nvPr/>
        </p:nvPicPr>
        <p:blipFill>
          <a:blip r:embed="rId8">
            <a:alphaModFix/>
          </a:blip>
          <a:stretch>
            <a:fillRect/>
          </a:stretch>
        </p:blipFill>
        <p:spPr>
          <a:xfrm>
            <a:off x="5650513" y="3204800"/>
            <a:ext cx="3000375" cy="371475"/>
          </a:xfrm>
          <a:prstGeom prst="rect">
            <a:avLst/>
          </a:prstGeom>
          <a:noFill/>
          <a:ln>
            <a:noFill/>
          </a:ln>
        </p:spPr>
      </p:pic>
      <p:pic>
        <p:nvPicPr>
          <p:cNvPr id="525" name="Google Shape;525;p27"/>
          <p:cNvPicPr preferRelativeResize="0"/>
          <p:nvPr/>
        </p:nvPicPr>
        <p:blipFill>
          <a:blip r:embed="rId9">
            <a:alphaModFix/>
          </a:blip>
          <a:stretch>
            <a:fillRect/>
          </a:stretch>
        </p:blipFill>
        <p:spPr>
          <a:xfrm>
            <a:off x="5711038" y="3692425"/>
            <a:ext cx="3143250" cy="390525"/>
          </a:xfrm>
          <a:prstGeom prst="rect">
            <a:avLst/>
          </a:prstGeom>
          <a:noFill/>
          <a:ln>
            <a:noFill/>
          </a:ln>
        </p:spPr>
      </p:pic>
      <p:pic>
        <p:nvPicPr>
          <p:cNvPr id="526" name="Google Shape;526;p27"/>
          <p:cNvPicPr preferRelativeResize="0"/>
          <p:nvPr/>
        </p:nvPicPr>
        <p:blipFill>
          <a:blip r:embed="rId10">
            <a:alphaModFix/>
          </a:blip>
          <a:stretch>
            <a:fillRect/>
          </a:stretch>
        </p:blipFill>
        <p:spPr>
          <a:xfrm>
            <a:off x="1989075" y="4275513"/>
            <a:ext cx="2914650" cy="371475"/>
          </a:xfrm>
          <a:prstGeom prst="rect">
            <a:avLst/>
          </a:prstGeom>
          <a:noFill/>
          <a:ln>
            <a:noFill/>
          </a:ln>
        </p:spPr>
      </p:pic>
      <p:pic>
        <p:nvPicPr>
          <p:cNvPr id="527" name="Google Shape;527;p27"/>
          <p:cNvPicPr preferRelativeResize="0"/>
          <p:nvPr/>
        </p:nvPicPr>
        <p:blipFill>
          <a:blip r:embed="rId11">
            <a:alphaModFix/>
          </a:blip>
          <a:stretch>
            <a:fillRect/>
          </a:stretch>
        </p:blipFill>
        <p:spPr>
          <a:xfrm>
            <a:off x="5617188" y="4199088"/>
            <a:ext cx="3067050" cy="400050"/>
          </a:xfrm>
          <a:prstGeom prst="rect">
            <a:avLst/>
          </a:prstGeom>
          <a:noFill/>
          <a:ln>
            <a:noFill/>
          </a:ln>
        </p:spPr>
      </p:pic>
      <p:pic>
        <p:nvPicPr>
          <p:cNvPr id="528" name="Google Shape;528;p27"/>
          <p:cNvPicPr preferRelativeResize="0"/>
          <p:nvPr/>
        </p:nvPicPr>
        <p:blipFill>
          <a:blip r:embed="rId12">
            <a:alphaModFix/>
          </a:blip>
          <a:stretch>
            <a:fillRect/>
          </a:stretch>
        </p:blipFill>
        <p:spPr>
          <a:xfrm>
            <a:off x="1989063" y="4726325"/>
            <a:ext cx="3143250" cy="62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500"/>
                                        <p:tgtEl>
                                          <p:spTgt spid="524"/>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8"/>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34" name="Google Shape;534;p28"/>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35" name="Google Shape;535;p28"/>
          <p:cNvSpPr/>
          <p:nvPr/>
        </p:nvSpPr>
        <p:spPr>
          <a:xfrm>
            <a:off x="-607966" y="4968323"/>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36" name="Google Shape;536;p28"/>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37" name="Google Shape;537;p28"/>
          <p:cNvSpPr/>
          <p:nvPr/>
        </p:nvSpPr>
        <p:spPr>
          <a:xfrm>
            <a:off x="-607966" y="55316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38" name="Google Shape;538;p28"/>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39" name="Google Shape;539;p28"/>
          <p:cNvSpPr txBox="1"/>
          <p:nvPr/>
        </p:nvSpPr>
        <p:spPr>
          <a:xfrm>
            <a:off x="1464644" y="404664"/>
            <a:ext cx="2232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주요 기술 접근 방법</a:t>
            </a:r>
            <a:endParaRPr b="1" i="0" sz="2800" u="none" cap="none" strike="noStrike">
              <a:solidFill>
                <a:srgbClr val="FFFFFF"/>
              </a:solidFill>
              <a:latin typeface="Arial"/>
              <a:ea typeface="Arial"/>
              <a:cs typeface="Arial"/>
              <a:sym typeface="Arial"/>
            </a:endParaRPr>
          </a:p>
        </p:txBody>
      </p:sp>
      <p:sp>
        <p:nvSpPr>
          <p:cNvPr id="540" name="Google Shape;540;p28"/>
          <p:cNvSpPr/>
          <p:nvPr/>
        </p:nvSpPr>
        <p:spPr>
          <a:xfrm>
            <a:off x="5353076" y="600514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41" name="Google Shape;541;p28"/>
          <p:cNvSpPr/>
          <p:nvPr/>
        </p:nvSpPr>
        <p:spPr>
          <a:xfrm>
            <a:off x="1403647" y="1620259"/>
            <a:ext cx="2392200" cy="20868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42" name="Google Shape;542;p28"/>
          <p:cNvSpPr/>
          <p:nvPr/>
        </p:nvSpPr>
        <p:spPr>
          <a:xfrm>
            <a:off x="3364992" y="548680"/>
            <a:ext cx="2395200" cy="21822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43" name="Google Shape;543;p28"/>
          <p:cNvSpPr/>
          <p:nvPr/>
        </p:nvSpPr>
        <p:spPr>
          <a:xfrm>
            <a:off x="5364088" y="1644940"/>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44" name="Google Shape;544;p28"/>
          <p:cNvSpPr/>
          <p:nvPr/>
        </p:nvSpPr>
        <p:spPr>
          <a:xfrm>
            <a:off x="337285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45" name="Google Shape;545;p28"/>
          <p:cNvSpPr/>
          <p:nvPr/>
        </p:nvSpPr>
        <p:spPr>
          <a:xfrm>
            <a:off x="5353076"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46" name="Google Shape;546;p28"/>
          <p:cNvSpPr/>
          <p:nvPr/>
        </p:nvSpPr>
        <p:spPr>
          <a:xfrm>
            <a:off x="733329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47" name="Google Shape;547;p28"/>
          <p:cNvSpPr/>
          <p:nvPr/>
        </p:nvSpPr>
        <p:spPr>
          <a:xfrm>
            <a:off x="7290816" y="526004"/>
            <a:ext cx="2418600" cy="22050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48" name="Google Shape;548;p28"/>
          <p:cNvSpPr/>
          <p:nvPr/>
        </p:nvSpPr>
        <p:spPr>
          <a:xfrm>
            <a:off x="7334820" y="27548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49" name="Google Shape;549;p28"/>
          <p:cNvSpPr/>
          <p:nvPr/>
        </p:nvSpPr>
        <p:spPr>
          <a:xfrm>
            <a:off x="1403648"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50" name="Google Shape;550;p28"/>
          <p:cNvSpPr/>
          <p:nvPr/>
        </p:nvSpPr>
        <p:spPr>
          <a:xfrm>
            <a:off x="1403648" y="60496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51" name="Google Shape;551;p28"/>
          <p:cNvSpPr/>
          <p:nvPr/>
        </p:nvSpPr>
        <p:spPr>
          <a:xfrm>
            <a:off x="3383868" y="276082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52" name="Google Shape;552;p28"/>
          <p:cNvSpPr/>
          <p:nvPr/>
        </p:nvSpPr>
        <p:spPr>
          <a:xfrm>
            <a:off x="1907704" y="2007618"/>
            <a:ext cx="8065800" cy="6032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53" name="Google Shape;553;p28"/>
          <p:cNvSpPr/>
          <p:nvPr/>
        </p:nvSpPr>
        <p:spPr>
          <a:xfrm>
            <a:off x="2004704" y="1620259"/>
            <a:ext cx="7488900" cy="1664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2100" u="none" cap="none" strike="noStrike">
              <a:solidFill>
                <a:schemeClr val="lt1"/>
              </a:solidFill>
              <a:latin typeface="Malgun Gothic"/>
              <a:ea typeface="Malgun Gothic"/>
              <a:cs typeface="Malgun Gothic"/>
              <a:sym typeface="Malgun Gothic"/>
            </a:endParaRPr>
          </a:p>
        </p:txBody>
      </p:sp>
      <p:sp>
        <p:nvSpPr>
          <p:cNvPr id="554" name="Google Shape;554;p28"/>
          <p:cNvSpPr/>
          <p:nvPr/>
        </p:nvSpPr>
        <p:spPr>
          <a:xfrm>
            <a:off x="-607966" y="2754886"/>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55" name="Google Shape;555;p28"/>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56" name="Google Shape;556;p28"/>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57" name="Google Shape;557;p28"/>
          <p:cNvSpPr txBox="1"/>
          <p:nvPr/>
        </p:nvSpPr>
        <p:spPr>
          <a:xfrm>
            <a:off x="1886587" y="1715525"/>
            <a:ext cx="7604100" cy="8928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t/>
            </a:r>
            <a:endParaRPr b="1" i="0" sz="2600" u="none" cap="none" strike="noStrike">
              <a:solidFill>
                <a:srgbClr val="FFF2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rgbClr val="FFF2CC"/>
              </a:solidFill>
              <a:latin typeface="Arial"/>
              <a:ea typeface="Arial"/>
              <a:cs typeface="Arial"/>
              <a:sym typeface="Arial"/>
            </a:endParaRPr>
          </a:p>
        </p:txBody>
      </p:sp>
      <p:sp>
        <p:nvSpPr>
          <p:cNvPr id="558" name="Google Shape;558;p28"/>
          <p:cNvSpPr txBox="1"/>
          <p:nvPr/>
        </p:nvSpPr>
        <p:spPr>
          <a:xfrm>
            <a:off x="1825800" y="1814325"/>
            <a:ext cx="8229600" cy="494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300"/>
              </a:spcBef>
              <a:spcAft>
                <a:spcPts val="0"/>
              </a:spcAft>
              <a:buNone/>
            </a:pPr>
            <a:r>
              <a:rPr lang="en-US" sz="2000">
                <a:solidFill>
                  <a:srgbClr val="FFE599"/>
                </a:solidFill>
                <a:latin typeface="Jua"/>
                <a:ea typeface="Jua"/>
                <a:cs typeface="Jua"/>
                <a:sym typeface="Jua"/>
              </a:rPr>
              <a:t>3. 빅데이터를 이용한 시세그래프</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20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700"/>
          </a:p>
          <a:p>
            <a:pPr indent="-152400" lvl="2" marL="685800" rtl="0" algn="l">
              <a:lnSpc>
                <a:spcPct val="90000"/>
              </a:lnSpc>
              <a:spcBef>
                <a:spcPts val="240"/>
              </a:spcBef>
              <a:spcAft>
                <a:spcPts val="0"/>
              </a:spcAft>
              <a:buNone/>
            </a:pPr>
            <a:r>
              <a:t/>
            </a:r>
            <a:endParaRPr sz="1700"/>
          </a:p>
          <a:p>
            <a:pPr indent="-152400" lvl="2" marL="685800" rtl="0" algn="l">
              <a:lnSpc>
                <a:spcPct val="90000"/>
              </a:lnSpc>
              <a:spcBef>
                <a:spcPts val="240"/>
              </a:spcBef>
              <a:spcAft>
                <a:spcPts val="0"/>
              </a:spcAft>
              <a:buNone/>
            </a:pPr>
            <a:r>
              <a:t/>
            </a:r>
            <a:endParaRPr sz="1700">
              <a:solidFill>
                <a:srgbClr val="000000"/>
              </a:solidFill>
            </a:endParaRPr>
          </a:p>
          <a:p>
            <a:pPr indent="-152400" lvl="2" marL="685800" rtl="0" algn="l">
              <a:lnSpc>
                <a:spcPct val="90000"/>
              </a:lnSpc>
              <a:spcBef>
                <a:spcPts val="240"/>
              </a:spcBef>
              <a:spcAft>
                <a:spcPts val="0"/>
              </a:spcAft>
              <a:buNone/>
            </a:pPr>
            <a:r>
              <a:t/>
            </a:r>
            <a:endParaRPr sz="1700">
              <a:solidFill>
                <a:srgbClr val="000000"/>
              </a:solidFill>
            </a:endParaRPr>
          </a:p>
        </p:txBody>
      </p:sp>
      <p:sp>
        <p:nvSpPr>
          <p:cNvPr id="559" name="Google Shape;559;p28"/>
          <p:cNvSpPr txBox="1"/>
          <p:nvPr/>
        </p:nvSpPr>
        <p:spPr>
          <a:xfrm>
            <a:off x="1825800" y="1845100"/>
            <a:ext cx="8664600" cy="2759400"/>
          </a:xfrm>
          <a:prstGeom prst="rect">
            <a:avLst/>
          </a:prstGeom>
          <a:noFill/>
          <a:ln>
            <a:noFill/>
          </a:ln>
        </p:spPr>
        <p:txBody>
          <a:bodyPr anchorCtr="0" anchor="t" bIns="45700" lIns="91425" spcFirstLastPara="1" rIns="91425" wrap="square" tIns="45700">
            <a:normAutofit/>
          </a:bodyPr>
          <a:lstStyle/>
          <a:p>
            <a:pPr indent="0" lvl="1" marL="0" rtl="0" algn="l">
              <a:lnSpc>
                <a:spcPct val="90000"/>
              </a:lnSpc>
              <a:spcBef>
                <a:spcPts val="360"/>
              </a:spcBef>
              <a:spcAft>
                <a:spcPts val="0"/>
              </a:spcAft>
              <a:buNone/>
            </a:pPr>
            <a:r>
              <a:t/>
            </a:r>
            <a:endParaRPr b="1" sz="1700">
              <a:solidFill>
                <a:srgbClr val="000000"/>
              </a:solidFill>
            </a:endParaRPr>
          </a:p>
          <a:p>
            <a:pPr indent="0" lvl="2" marL="0" rtl="0" algn="l">
              <a:lnSpc>
                <a:spcPct val="90000"/>
              </a:lnSpc>
              <a:spcBef>
                <a:spcPts val="240"/>
              </a:spcBef>
              <a:spcAft>
                <a:spcPts val="0"/>
              </a:spcAft>
              <a:buNone/>
            </a:pPr>
            <a:r>
              <a:t/>
            </a:r>
            <a:endParaRPr sz="1200">
              <a:solidFill>
                <a:srgbClr val="FFC000"/>
              </a:solidFill>
            </a:endParaRPr>
          </a:p>
          <a:p>
            <a:pPr indent="0" lvl="2" marL="0" rtl="0" algn="l">
              <a:lnSpc>
                <a:spcPct val="90000"/>
              </a:lnSpc>
              <a:spcBef>
                <a:spcPts val="240"/>
              </a:spcBef>
              <a:spcAft>
                <a:spcPts val="0"/>
              </a:spcAft>
              <a:buNone/>
            </a:pPr>
            <a:r>
              <a:t/>
            </a:r>
            <a:endParaRPr sz="1200">
              <a:solidFill>
                <a:srgbClr val="FFC000"/>
              </a:solidFill>
            </a:endParaRPr>
          </a:p>
          <a:p>
            <a:pPr indent="0" lvl="2" marL="0" rtl="0" algn="l">
              <a:lnSpc>
                <a:spcPct val="90000"/>
              </a:lnSpc>
              <a:spcBef>
                <a:spcPts val="240"/>
              </a:spcBef>
              <a:spcAft>
                <a:spcPts val="0"/>
              </a:spcAft>
              <a:buNone/>
            </a:pPr>
            <a:r>
              <a:t/>
            </a:r>
            <a:endParaRPr sz="1200">
              <a:solidFill>
                <a:srgbClr val="FFC000"/>
              </a:solidFill>
            </a:endParaRPr>
          </a:p>
          <a:p>
            <a:pPr indent="0" lvl="0" marL="0" rtl="0" algn="l">
              <a:lnSpc>
                <a:spcPct val="90000"/>
              </a:lnSpc>
              <a:spcBef>
                <a:spcPts val="300"/>
              </a:spcBef>
              <a:spcAft>
                <a:spcPts val="0"/>
              </a:spcAft>
              <a:buNone/>
            </a:pPr>
            <a:r>
              <a:t/>
            </a:r>
            <a:endParaRPr b="1" sz="1700">
              <a:latin typeface="Jua"/>
              <a:ea typeface="Jua"/>
              <a:cs typeface="Jua"/>
              <a:sym typeface="Jua"/>
            </a:endParaRPr>
          </a:p>
          <a:p>
            <a:pPr indent="0" lvl="0" marL="0" rtl="0" algn="l">
              <a:lnSpc>
                <a:spcPct val="90000"/>
              </a:lnSpc>
              <a:spcBef>
                <a:spcPts val="300"/>
              </a:spcBef>
              <a:spcAft>
                <a:spcPts val="0"/>
              </a:spcAft>
              <a:buNone/>
            </a:pPr>
            <a:r>
              <a:rPr lang="en-US" sz="2000">
                <a:solidFill>
                  <a:srgbClr val="FFE599"/>
                </a:solidFill>
                <a:latin typeface="Jua"/>
                <a:ea typeface="Jua"/>
                <a:cs typeface="Jua"/>
                <a:sym typeface="Jua"/>
              </a:rPr>
              <a:t>공공데이터포털에서 제공하는 전국 부동산 시세정보 빅데이터를 활용해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rPr lang="en-US" sz="2000">
                <a:solidFill>
                  <a:srgbClr val="FFE599"/>
                </a:solidFill>
                <a:latin typeface="Jua"/>
                <a:ea typeface="Jua"/>
                <a:cs typeface="Jua"/>
                <a:sym typeface="Jua"/>
              </a:rPr>
              <a:t>지역별 시세 정보와 시세 변화를  그래프를 표현해 사용자가 한눈에 시세 </a:t>
            </a:r>
            <a:endParaRPr sz="2000">
              <a:solidFill>
                <a:srgbClr val="FFE599"/>
              </a:solidFill>
              <a:latin typeface="Jua"/>
              <a:ea typeface="Jua"/>
              <a:cs typeface="Jua"/>
              <a:sym typeface="Jua"/>
            </a:endParaRPr>
          </a:p>
          <a:p>
            <a:pPr indent="0" lvl="0" marL="0" rtl="0" algn="l">
              <a:lnSpc>
                <a:spcPct val="90000"/>
              </a:lnSpc>
              <a:spcBef>
                <a:spcPts val="300"/>
              </a:spcBef>
              <a:spcAft>
                <a:spcPts val="0"/>
              </a:spcAft>
              <a:buNone/>
            </a:pPr>
            <a:r>
              <a:rPr lang="en-US" sz="2000">
                <a:solidFill>
                  <a:srgbClr val="FFE599"/>
                </a:solidFill>
                <a:latin typeface="Jua"/>
                <a:ea typeface="Jua"/>
                <a:cs typeface="Jua"/>
                <a:sym typeface="Jua"/>
              </a:rPr>
              <a:t>동향을 파악 할 수있게 한다</a:t>
            </a:r>
            <a:endParaRPr b="1" sz="1700">
              <a:solidFill>
                <a:srgbClr val="000000"/>
              </a:solidFill>
              <a:latin typeface="Jua"/>
              <a:ea typeface="Jua"/>
              <a:cs typeface="Jua"/>
              <a:sym typeface="Jua"/>
            </a:endParaRPr>
          </a:p>
        </p:txBody>
      </p:sp>
      <p:pic>
        <p:nvPicPr>
          <p:cNvPr id="560" name="Google Shape;560;p28"/>
          <p:cNvPicPr preferRelativeResize="0"/>
          <p:nvPr/>
        </p:nvPicPr>
        <p:blipFill>
          <a:blip r:embed="rId3">
            <a:alphaModFix/>
          </a:blip>
          <a:stretch>
            <a:fillRect/>
          </a:stretch>
        </p:blipFill>
        <p:spPr>
          <a:xfrm>
            <a:off x="4773450" y="4259974"/>
            <a:ext cx="4280725" cy="139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9"/>
          <p:cNvSpPr/>
          <p:nvPr/>
        </p:nvSpPr>
        <p:spPr>
          <a:xfrm>
            <a:off x="7333296" y="4941168"/>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67" name="Google Shape;567;p29"/>
          <p:cNvSpPr/>
          <p:nvPr/>
        </p:nvSpPr>
        <p:spPr>
          <a:xfrm>
            <a:off x="5353076" y="6005148"/>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68" name="Google Shape;568;p29"/>
          <p:cNvSpPr/>
          <p:nvPr/>
        </p:nvSpPr>
        <p:spPr>
          <a:xfrm>
            <a:off x="7333296" y="-1634235"/>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69" name="Google Shape;569;p29"/>
          <p:cNvSpPr/>
          <p:nvPr/>
        </p:nvSpPr>
        <p:spPr>
          <a:xfrm>
            <a:off x="7333296" y="526005"/>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70" name="Google Shape;570;p29"/>
          <p:cNvSpPr/>
          <p:nvPr/>
        </p:nvSpPr>
        <p:spPr>
          <a:xfrm>
            <a:off x="3372856" y="-1649511"/>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71" name="Google Shape;571;p29"/>
          <p:cNvSpPr/>
          <p:nvPr/>
        </p:nvSpPr>
        <p:spPr>
          <a:xfrm>
            <a:off x="7334820" y="2754887"/>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72" name="Google Shape;572;p29"/>
          <p:cNvSpPr/>
          <p:nvPr/>
        </p:nvSpPr>
        <p:spPr>
          <a:xfrm>
            <a:off x="1403648" y="6049687"/>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73" name="Google Shape;573;p29"/>
          <p:cNvSpPr/>
          <p:nvPr/>
        </p:nvSpPr>
        <p:spPr>
          <a:xfrm>
            <a:off x="-607966" y="4968323"/>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74" name="Google Shape;574;p29"/>
          <p:cNvSpPr/>
          <p:nvPr/>
        </p:nvSpPr>
        <p:spPr>
          <a:xfrm>
            <a:off x="-607966" y="-1607080"/>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75" name="Google Shape;575;p29"/>
          <p:cNvSpPr/>
          <p:nvPr/>
        </p:nvSpPr>
        <p:spPr>
          <a:xfrm>
            <a:off x="-607966" y="553160"/>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76" name="Google Shape;576;p29"/>
          <p:cNvSpPr/>
          <p:nvPr/>
        </p:nvSpPr>
        <p:spPr>
          <a:xfrm>
            <a:off x="1403648" y="1634524"/>
            <a:ext cx="2376300" cy="2048400"/>
          </a:xfrm>
          <a:prstGeom prst="hexagon">
            <a:avLst>
              <a:gd fmla="val 25000" name="adj"/>
              <a:gd fmla="val 115470" name="vf"/>
            </a:avLst>
          </a:prstGeom>
          <a:solidFill>
            <a:srgbClr val="996133">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1" lang="en-US" sz="7200">
                <a:solidFill>
                  <a:schemeClr val="lt1"/>
                </a:solidFill>
              </a:rPr>
              <a:t>4</a:t>
            </a:r>
            <a:r>
              <a:rPr b="1" i="0" lang="en-US" sz="7200" u="none" cap="none" strike="noStrike">
                <a:solidFill>
                  <a:schemeClr val="lt1"/>
                </a:solidFill>
                <a:latin typeface="Arial"/>
                <a:ea typeface="Arial"/>
                <a:cs typeface="Arial"/>
                <a:sym typeface="Arial"/>
              </a:rPr>
              <a:t>.</a:t>
            </a:r>
            <a:endParaRPr b="1" i="0" sz="7200" u="none" cap="none" strike="noStrike">
              <a:solidFill>
                <a:schemeClr val="lt1"/>
              </a:solidFill>
              <a:latin typeface="Arial"/>
              <a:ea typeface="Arial"/>
              <a:cs typeface="Arial"/>
              <a:sym typeface="Arial"/>
            </a:endParaRPr>
          </a:p>
        </p:txBody>
      </p:sp>
      <p:sp>
        <p:nvSpPr>
          <p:cNvPr id="577" name="Google Shape;577;p29"/>
          <p:cNvSpPr txBox="1"/>
          <p:nvPr/>
        </p:nvSpPr>
        <p:spPr>
          <a:xfrm>
            <a:off x="3790925" y="2814025"/>
            <a:ext cx="48456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3000">
                <a:solidFill>
                  <a:srgbClr val="996133"/>
                </a:solidFill>
              </a:rPr>
              <a:t>캡스톤 디자인 연구내용</a:t>
            </a:r>
            <a:endParaRPr b="1" i="0" sz="4800" u="none" cap="none" strike="noStrike">
              <a:solidFill>
                <a:srgbClr val="996133"/>
              </a:solidFill>
              <a:latin typeface="Arial"/>
              <a:ea typeface="Arial"/>
              <a:cs typeface="Arial"/>
              <a:sym typeface="Arial"/>
            </a:endParaRPr>
          </a:p>
        </p:txBody>
      </p:sp>
      <p:sp>
        <p:nvSpPr>
          <p:cNvPr id="578" name="Google Shape;578;p29"/>
          <p:cNvSpPr/>
          <p:nvPr/>
        </p:nvSpPr>
        <p:spPr>
          <a:xfrm>
            <a:off x="5312194" y="3818867"/>
            <a:ext cx="2376300" cy="2048400"/>
          </a:xfrm>
          <a:prstGeom prst="hexagon">
            <a:avLst>
              <a:gd fmla="val 25000" name="adj"/>
              <a:gd fmla="val 115470" name="vf"/>
            </a:avLst>
          </a:prstGeom>
          <a:solidFill>
            <a:srgbClr val="996133">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79" name="Google Shape;579;p29"/>
          <p:cNvSpPr/>
          <p:nvPr/>
        </p:nvSpPr>
        <p:spPr>
          <a:xfrm>
            <a:off x="-607966" y="2754886"/>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80" name="Google Shape;580;p29"/>
          <p:cNvSpPr/>
          <p:nvPr/>
        </p:nvSpPr>
        <p:spPr>
          <a:xfrm>
            <a:off x="5353076" y="-603448"/>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81" name="Google Shape;581;p29"/>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0"/>
          <p:cNvSpPr/>
          <p:nvPr/>
        </p:nvSpPr>
        <p:spPr>
          <a:xfrm>
            <a:off x="-11025" y="5496300"/>
            <a:ext cx="9144000" cy="13617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2CC"/>
                </a:solidFill>
                <a:latin typeface="Malgun Gothic"/>
                <a:ea typeface="Malgun Gothic"/>
                <a:cs typeface="Malgun Gothic"/>
                <a:sym typeface="Malgun Gothic"/>
              </a:rPr>
              <a:t>앱의 로고는 벌집에 살고 있는 꿀벌을 형상화 했으며</a:t>
            </a:r>
            <a:endParaRPr b="0" i="0" sz="1600" u="none" cap="none" strike="noStrike">
              <a:solidFill>
                <a:srgbClr val="FFF2CC"/>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2CC"/>
                </a:solidFill>
                <a:latin typeface="Malgun Gothic"/>
                <a:ea typeface="Malgun Gothic"/>
                <a:cs typeface="Malgun Gothic"/>
                <a:sym typeface="Malgun Gothic"/>
              </a:rPr>
              <a:t>꿀방(꿀 매물)을 찾아다니는 사용자의 이미지에서 채택</a:t>
            </a:r>
            <a:r>
              <a:rPr b="0" i="0" lang="en-US" sz="1600" u="none" cap="none" strike="noStrike">
                <a:solidFill>
                  <a:srgbClr val="FFF2CC"/>
                </a:solidFill>
                <a:latin typeface="Malgun Gothic"/>
                <a:ea typeface="Malgun Gothic"/>
                <a:cs typeface="Malgun Gothic"/>
                <a:sym typeface="Malgun Gothic"/>
              </a:rPr>
              <a:t>했다.</a:t>
            </a:r>
            <a:endParaRPr/>
          </a:p>
        </p:txBody>
      </p:sp>
      <p:sp>
        <p:nvSpPr>
          <p:cNvPr id="587" name="Google Shape;587;p30"/>
          <p:cNvSpPr/>
          <p:nvPr/>
        </p:nvSpPr>
        <p:spPr>
          <a:xfrm>
            <a:off x="7333296" y="-1634235"/>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88" name="Google Shape;588;p30"/>
          <p:cNvSpPr/>
          <p:nvPr/>
        </p:nvSpPr>
        <p:spPr>
          <a:xfrm>
            <a:off x="3372856" y="-1649511"/>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89" name="Google Shape;589;p30"/>
          <p:cNvSpPr/>
          <p:nvPr/>
        </p:nvSpPr>
        <p:spPr>
          <a:xfrm>
            <a:off x="-607966" y="-1607080"/>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90" name="Google Shape;590;p30"/>
          <p:cNvSpPr/>
          <p:nvPr/>
        </p:nvSpPr>
        <p:spPr>
          <a:xfrm>
            <a:off x="1392636" y="-539980"/>
            <a:ext cx="2376300" cy="2048400"/>
          </a:xfrm>
          <a:prstGeom prst="hexagon">
            <a:avLst>
              <a:gd fmla="val 25000" name="adj"/>
              <a:gd fmla="val 115470" name="vf"/>
            </a:avLst>
          </a:prstGeom>
          <a:solidFill>
            <a:srgbClr val="996133">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591" name="Google Shape;591;p30"/>
          <p:cNvSpPr txBox="1"/>
          <p:nvPr/>
        </p:nvSpPr>
        <p:spPr>
          <a:xfrm>
            <a:off x="1464644" y="227039"/>
            <a:ext cx="2232300"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로고 및 UI,UX</a:t>
            </a:r>
            <a:endParaRPr b="1" i="0" sz="2800" u="none" cap="none" strike="noStrike">
              <a:solidFill>
                <a:schemeClr val="lt1"/>
              </a:solidFill>
              <a:latin typeface="Arial"/>
              <a:ea typeface="Arial"/>
              <a:cs typeface="Arial"/>
              <a:sym typeface="Arial"/>
            </a:endParaRPr>
          </a:p>
        </p:txBody>
      </p:sp>
      <p:sp>
        <p:nvSpPr>
          <p:cNvPr id="592" name="Google Shape;592;p30"/>
          <p:cNvSpPr/>
          <p:nvPr/>
        </p:nvSpPr>
        <p:spPr>
          <a:xfrm>
            <a:off x="5353076" y="-603448"/>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pic>
        <p:nvPicPr>
          <p:cNvPr id="593" name="Google Shape;593;p30"/>
          <p:cNvPicPr preferRelativeResize="0"/>
          <p:nvPr/>
        </p:nvPicPr>
        <p:blipFill rotWithShape="1">
          <a:blip r:embed="rId3">
            <a:alphaModFix/>
          </a:blip>
          <a:srcRect b="0" l="0" r="0" t="0"/>
          <a:stretch/>
        </p:blipFill>
        <p:spPr>
          <a:xfrm rot="2700000">
            <a:off x="1379461" y="2728287"/>
            <a:ext cx="1357470" cy="1358699"/>
          </a:xfrm>
          <a:prstGeom prst="rect">
            <a:avLst/>
          </a:prstGeom>
          <a:noFill/>
          <a:ln>
            <a:noFill/>
          </a:ln>
        </p:spPr>
      </p:pic>
      <p:pic>
        <p:nvPicPr>
          <p:cNvPr id="594" name="Google Shape;594;p30"/>
          <p:cNvPicPr preferRelativeResize="0"/>
          <p:nvPr/>
        </p:nvPicPr>
        <p:blipFill rotWithShape="1">
          <a:blip r:embed="rId4">
            <a:alphaModFix/>
          </a:blip>
          <a:srcRect b="0" l="0" r="0" t="0"/>
          <a:stretch/>
        </p:blipFill>
        <p:spPr>
          <a:xfrm>
            <a:off x="3745799" y="2717386"/>
            <a:ext cx="1652402" cy="1443011"/>
          </a:xfrm>
          <a:prstGeom prst="rect">
            <a:avLst/>
          </a:prstGeom>
          <a:noFill/>
          <a:ln>
            <a:noFill/>
          </a:ln>
        </p:spPr>
      </p:pic>
      <p:pic>
        <p:nvPicPr>
          <p:cNvPr id="595" name="Google Shape;595;p30"/>
          <p:cNvPicPr preferRelativeResize="0"/>
          <p:nvPr/>
        </p:nvPicPr>
        <p:blipFill rotWithShape="1">
          <a:blip r:embed="rId5">
            <a:alphaModFix/>
          </a:blip>
          <a:srcRect b="0" l="0" r="0" t="0"/>
          <a:stretch/>
        </p:blipFill>
        <p:spPr>
          <a:xfrm>
            <a:off x="6222839" y="2447326"/>
            <a:ext cx="2220913" cy="1713071"/>
          </a:xfrm>
          <a:prstGeom prst="rect">
            <a:avLst/>
          </a:prstGeom>
          <a:noFill/>
          <a:ln>
            <a:noFill/>
          </a:ln>
        </p:spPr>
      </p:pic>
      <p:sp>
        <p:nvSpPr>
          <p:cNvPr id="596" name="Google Shape;596;p30"/>
          <p:cNvSpPr txBox="1"/>
          <p:nvPr/>
        </p:nvSpPr>
        <p:spPr>
          <a:xfrm>
            <a:off x="4084722" y="4229100"/>
            <a:ext cx="9525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메인 로고</a:t>
            </a:r>
            <a:endParaRPr b="0" i="0" sz="1400" u="none" cap="none" strike="noStrike">
              <a:solidFill>
                <a:srgbClr val="000000"/>
              </a:solidFill>
              <a:latin typeface="Arial"/>
              <a:ea typeface="Arial"/>
              <a:cs typeface="Arial"/>
              <a:sym typeface="Arial"/>
            </a:endParaRPr>
          </a:p>
        </p:txBody>
      </p:sp>
      <p:sp>
        <p:nvSpPr>
          <p:cNvPr id="597" name="Google Shape;597;p30"/>
          <p:cNvSpPr txBox="1"/>
          <p:nvPr/>
        </p:nvSpPr>
        <p:spPr>
          <a:xfrm>
            <a:off x="6776871" y="4229100"/>
            <a:ext cx="11320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배경 이미지</a:t>
            </a:r>
            <a:endParaRPr b="0" i="0" sz="1400" u="none" cap="none" strike="noStrike">
              <a:solidFill>
                <a:srgbClr val="000000"/>
              </a:solidFill>
              <a:latin typeface="Arial"/>
              <a:ea typeface="Arial"/>
              <a:cs typeface="Arial"/>
              <a:sym typeface="Arial"/>
            </a:endParaRPr>
          </a:p>
        </p:txBody>
      </p:sp>
      <p:sp>
        <p:nvSpPr>
          <p:cNvPr id="598" name="Google Shape;598;p30"/>
          <p:cNvSpPr txBox="1"/>
          <p:nvPr/>
        </p:nvSpPr>
        <p:spPr>
          <a:xfrm>
            <a:off x="1392636" y="4229100"/>
            <a:ext cx="9525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서브 로고</a:t>
            </a:r>
            <a:endParaRPr b="0" i="0" sz="1400" u="none" cap="none" strike="noStrike">
              <a:solidFill>
                <a:srgbClr val="000000"/>
              </a:solidFill>
              <a:latin typeface="Arial"/>
              <a:ea typeface="Arial"/>
              <a:cs typeface="Arial"/>
              <a:sym typeface="Arial"/>
            </a:endParaRPr>
          </a:p>
        </p:txBody>
      </p:sp>
      <p:pic>
        <p:nvPicPr>
          <p:cNvPr id="599" name="Google Shape;599;p30"/>
          <p:cNvPicPr preferRelativeResize="0"/>
          <p:nvPr/>
        </p:nvPicPr>
        <p:blipFill rotWithShape="1">
          <a:blip r:embed="rId6">
            <a:alphaModFix/>
          </a:blip>
          <a:srcRect b="0" l="0" r="0" t="0"/>
          <a:stretch/>
        </p:blipFill>
        <p:spPr>
          <a:xfrm>
            <a:off x="6107607" y="1862819"/>
            <a:ext cx="2470568" cy="495815"/>
          </a:xfrm>
          <a:prstGeom prst="rect">
            <a:avLst/>
          </a:prstGeom>
          <a:noFill/>
          <a:ln>
            <a:noFill/>
          </a:ln>
        </p:spPr>
      </p:pic>
      <p:sp>
        <p:nvSpPr>
          <p:cNvPr id="600" name="Google Shape;600;p30"/>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p:nvPr/>
        </p:nvSpPr>
        <p:spPr>
          <a:xfrm>
            <a:off x="-11025" y="5496300"/>
            <a:ext cx="9144000" cy="13617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2CC"/>
                </a:solidFill>
                <a:latin typeface="Malgun Gothic"/>
                <a:ea typeface="Malgun Gothic"/>
                <a:cs typeface="Malgun Gothic"/>
                <a:sym typeface="Malgun Gothic"/>
              </a:rPr>
              <a:t>유저가 첫 앱 사용시 가장 처음에 보게 되는 화면으로</a:t>
            </a:r>
            <a:endParaRPr b="0" i="0" sz="1600" u="none" cap="none" strike="noStrike">
              <a:solidFill>
                <a:srgbClr val="FFF2CC"/>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2CC"/>
                </a:solidFill>
                <a:latin typeface="Malgun Gothic"/>
                <a:ea typeface="Malgun Gothic"/>
                <a:cs typeface="Malgun Gothic"/>
                <a:sym typeface="Malgun Gothic"/>
              </a:rPr>
              <a:t>꿀방 이라는 앱 이름에 맞춰 벌집을 형상화 하였고</a:t>
            </a:r>
            <a:endParaRPr b="0" i="0" sz="1600" u="none" cap="none" strike="noStrike">
              <a:solidFill>
                <a:srgbClr val="FFF2CC"/>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2CC"/>
                </a:solidFill>
                <a:latin typeface="Malgun Gothic"/>
                <a:ea typeface="Malgun Gothic"/>
                <a:cs typeface="Malgun Gothic"/>
                <a:sym typeface="Malgun Gothic"/>
              </a:rPr>
              <a:t>최대한 간결하게 보이면서도 필요한 기능을 메인 화면 안에서 처리</a:t>
            </a:r>
            <a:r>
              <a:rPr b="0" i="0" lang="en-US" sz="1600" u="none" cap="none" strike="noStrike">
                <a:solidFill>
                  <a:srgbClr val="FFF2CC"/>
                </a:solidFill>
                <a:latin typeface="Malgun Gothic"/>
                <a:ea typeface="Malgun Gothic"/>
                <a:cs typeface="Malgun Gothic"/>
                <a:sym typeface="Malgun Gothic"/>
              </a:rPr>
              <a:t>할 수 있도록 했다.</a:t>
            </a:r>
            <a:r>
              <a:rPr b="0" i="0" lang="en-US" sz="1600" u="none" cap="none" strike="noStrike">
                <a:solidFill>
                  <a:srgbClr val="FFF2CC"/>
                </a:solidFill>
                <a:latin typeface="Malgun Gothic"/>
                <a:ea typeface="Malgun Gothic"/>
                <a:cs typeface="Malgun Gothic"/>
                <a:sym typeface="Malgun Gothic"/>
              </a:rPr>
              <a:t>    </a:t>
            </a:r>
            <a:endParaRPr b="0" i="0" sz="1600" u="none" cap="none" strike="noStrike">
              <a:solidFill>
                <a:srgbClr val="FFF2CC"/>
              </a:solidFill>
              <a:latin typeface="Malgun Gothic"/>
              <a:ea typeface="Malgun Gothic"/>
              <a:cs typeface="Malgun Gothic"/>
              <a:sym typeface="Malgun Gothic"/>
            </a:endParaRPr>
          </a:p>
        </p:txBody>
      </p:sp>
      <p:sp>
        <p:nvSpPr>
          <p:cNvPr id="606" name="Google Shape;606;p31"/>
          <p:cNvSpPr/>
          <p:nvPr/>
        </p:nvSpPr>
        <p:spPr>
          <a:xfrm>
            <a:off x="7333296" y="-1634235"/>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07" name="Google Shape;607;p31"/>
          <p:cNvSpPr/>
          <p:nvPr/>
        </p:nvSpPr>
        <p:spPr>
          <a:xfrm>
            <a:off x="3372856" y="-1649511"/>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08" name="Google Shape;608;p31"/>
          <p:cNvSpPr/>
          <p:nvPr/>
        </p:nvSpPr>
        <p:spPr>
          <a:xfrm>
            <a:off x="-607966" y="-1607080"/>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09" name="Google Shape;609;p31"/>
          <p:cNvSpPr/>
          <p:nvPr/>
        </p:nvSpPr>
        <p:spPr>
          <a:xfrm>
            <a:off x="1392636" y="-539980"/>
            <a:ext cx="2376300" cy="2048400"/>
          </a:xfrm>
          <a:prstGeom prst="hexagon">
            <a:avLst>
              <a:gd fmla="val 25000" name="adj"/>
              <a:gd fmla="val 115470" name="vf"/>
            </a:avLst>
          </a:prstGeom>
          <a:solidFill>
            <a:srgbClr val="996133">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10" name="Google Shape;610;p31"/>
          <p:cNvSpPr txBox="1"/>
          <p:nvPr/>
        </p:nvSpPr>
        <p:spPr>
          <a:xfrm>
            <a:off x="1464644" y="227039"/>
            <a:ext cx="223230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메인 메뉴</a:t>
            </a:r>
            <a:endParaRPr b="1" i="0" sz="2800" u="none" cap="none" strike="noStrike">
              <a:solidFill>
                <a:schemeClr val="lt1"/>
              </a:solidFill>
              <a:latin typeface="Arial"/>
              <a:ea typeface="Arial"/>
              <a:cs typeface="Arial"/>
              <a:sym typeface="Arial"/>
            </a:endParaRPr>
          </a:p>
        </p:txBody>
      </p:sp>
      <p:sp>
        <p:nvSpPr>
          <p:cNvPr id="611" name="Google Shape;611;p31"/>
          <p:cNvSpPr/>
          <p:nvPr/>
        </p:nvSpPr>
        <p:spPr>
          <a:xfrm>
            <a:off x="5353076" y="-603448"/>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pic>
        <p:nvPicPr>
          <p:cNvPr id="612" name="Google Shape;612;p31"/>
          <p:cNvPicPr preferRelativeResize="0"/>
          <p:nvPr/>
        </p:nvPicPr>
        <p:blipFill rotWithShape="1">
          <a:blip r:embed="rId3">
            <a:alphaModFix/>
          </a:blip>
          <a:srcRect b="0" l="0" r="0" t="0"/>
          <a:stretch/>
        </p:blipFill>
        <p:spPr>
          <a:xfrm rot="2700000">
            <a:off x="7959692" y="2555896"/>
            <a:ext cx="522727" cy="523200"/>
          </a:xfrm>
          <a:prstGeom prst="rect">
            <a:avLst/>
          </a:prstGeom>
          <a:noFill/>
          <a:ln>
            <a:noFill/>
          </a:ln>
        </p:spPr>
      </p:pic>
      <p:pic>
        <p:nvPicPr>
          <p:cNvPr id="613" name="Google Shape;613;p31"/>
          <p:cNvPicPr preferRelativeResize="0"/>
          <p:nvPr/>
        </p:nvPicPr>
        <p:blipFill rotWithShape="1">
          <a:blip r:embed="rId4">
            <a:alphaModFix/>
          </a:blip>
          <a:srcRect b="0" l="0" r="0" t="0"/>
          <a:stretch/>
        </p:blipFill>
        <p:spPr>
          <a:xfrm>
            <a:off x="6345681" y="1623783"/>
            <a:ext cx="2245166" cy="4193391"/>
          </a:xfrm>
          <a:prstGeom prst="rect">
            <a:avLst/>
          </a:prstGeom>
          <a:noFill/>
          <a:ln>
            <a:noFill/>
          </a:ln>
        </p:spPr>
      </p:pic>
      <p:pic>
        <p:nvPicPr>
          <p:cNvPr id="614" name="Google Shape;614;p31"/>
          <p:cNvPicPr preferRelativeResize="0"/>
          <p:nvPr/>
        </p:nvPicPr>
        <p:blipFill rotWithShape="1">
          <a:blip r:embed="rId5">
            <a:alphaModFix/>
          </a:blip>
          <a:srcRect b="0" l="0" r="0" t="0"/>
          <a:stretch/>
        </p:blipFill>
        <p:spPr>
          <a:xfrm>
            <a:off x="740078" y="1603605"/>
            <a:ext cx="2258270" cy="4217866"/>
          </a:xfrm>
          <a:prstGeom prst="rect">
            <a:avLst/>
          </a:prstGeom>
          <a:noFill/>
          <a:ln>
            <a:noFill/>
          </a:ln>
        </p:spPr>
      </p:pic>
      <p:pic>
        <p:nvPicPr>
          <p:cNvPr id="615" name="Google Shape;615;p31"/>
          <p:cNvPicPr preferRelativeResize="0"/>
          <p:nvPr/>
        </p:nvPicPr>
        <p:blipFill rotWithShape="1">
          <a:blip r:embed="rId6">
            <a:alphaModFix/>
          </a:blip>
          <a:srcRect b="0" l="0" r="0" t="0"/>
          <a:stretch/>
        </p:blipFill>
        <p:spPr>
          <a:xfrm>
            <a:off x="3503990" y="1623783"/>
            <a:ext cx="2245166" cy="4193391"/>
          </a:xfrm>
          <a:prstGeom prst="rect">
            <a:avLst/>
          </a:prstGeom>
          <a:noFill/>
          <a:ln>
            <a:noFill/>
          </a:ln>
        </p:spPr>
      </p:pic>
      <p:sp>
        <p:nvSpPr>
          <p:cNvPr id="616" name="Google Shape;616;p31"/>
          <p:cNvSpPr txBox="1"/>
          <p:nvPr/>
        </p:nvSpPr>
        <p:spPr>
          <a:xfrm>
            <a:off x="740078" y="5297129"/>
            <a:ext cx="2258270" cy="400079"/>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algun Gothic"/>
                <a:ea typeface="Malgun Gothic"/>
                <a:cs typeface="Malgun Gothic"/>
                <a:sym typeface="Malgun Gothic"/>
              </a:rPr>
              <a:t>MainMenu.v2</a:t>
            </a:r>
            <a:endParaRPr b="0" i="0" sz="1400" u="none" cap="none" strike="noStrike">
              <a:solidFill>
                <a:srgbClr val="000000"/>
              </a:solidFill>
              <a:latin typeface="Malgun Gothic"/>
              <a:ea typeface="Malgun Gothic"/>
              <a:cs typeface="Malgun Gothic"/>
              <a:sym typeface="Malgun Gothic"/>
            </a:endParaRPr>
          </a:p>
        </p:txBody>
      </p:sp>
      <p:sp>
        <p:nvSpPr>
          <p:cNvPr id="617" name="Google Shape;617;p31"/>
          <p:cNvSpPr txBox="1"/>
          <p:nvPr/>
        </p:nvSpPr>
        <p:spPr>
          <a:xfrm>
            <a:off x="3503990" y="5297129"/>
            <a:ext cx="2185298" cy="400079"/>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algun Gothic"/>
                <a:ea typeface="Malgun Gothic"/>
                <a:cs typeface="Malgun Gothic"/>
                <a:sym typeface="Malgun Gothic"/>
              </a:rPr>
              <a:t>사이드 탭 터치시 팝업</a:t>
            </a:r>
            <a:endParaRPr b="0" i="0" sz="1400" u="none" cap="none" strike="noStrike">
              <a:solidFill>
                <a:srgbClr val="000000"/>
              </a:solidFill>
              <a:latin typeface="Malgun Gothic"/>
              <a:ea typeface="Malgun Gothic"/>
              <a:cs typeface="Malgun Gothic"/>
              <a:sym typeface="Malgun Gothic"/>
            </a:endParaRPr>
          </a:p>
        </p:txBody>
      </p:sp>
      <p:sp>
        <p:nvSpPr>
          <p:cNvPr id="618" name="Google Shape;618;p31"/>
          <p:cNvSpPr txBox="1"/>
          <p:nvPr/>
        </p:nvSpPr>
        <p:spPr>
          <a:xfrm>
            <a:off x="6336147" y="5297129"/>
            <a:ext cx="2254699" cy="400079"/>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algun Gothic"/>
                <a:ea typeface="Malgun Gothic"/>
                <a:cs typeface="Malgun Gothic"/>
                <a:sym typeface="Malgun Gothic"/>
              </a:rPr>
              <a:t>앱 버전 및 저작권 정보</a:t>
            </a:r>
            <a:endParaRPr b="0" i="0" sz="1400" u="none" cap="none" strike="noStrike">
              <a:solidFill>
                <a:srgbClr val="000000"/>
              </a:solidFill>
              <a:latin typeface="Malgun Gothic"/>
              <a:ea typeface="Malgun Gothic"/>
              <a:cs typeface="Malgun Gothic"/>
              <a:sym typeface="Malgun Gothic"/>
            </a:endParaRPr>
          </a:p>
        </p:txBody>
      </p:sp>
      <p:sp>
        <p:nvSpPr>
          <p:cNvPr id="619" name="Google Shape;619;p31"/>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1000"/>
                                        <p:tgtEl>
                                          <p:spTgt spid="6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4"/>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15" name="Google Shape;115;p14"/>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16" name="Google Shape;116;p14"/>
          <p:cNvSpPr/>
          <p:nvPr/>
        </p:nvSpPr>
        <p:spPr>
          <a:xfrm>
            <a:off x="7333296" y="52600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17" name="Google Shape;117;p14"/>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18" name="Google Shape;118;p14"/>
          <p:cNvSpPr/>
          <p:nvPr/>
        </p:nvSpPr>
        <p:spPr>
          <a:xfrm>
            <a:off x="7334820" y="2754887"/>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19" name="Google Shape;119;p14"/>
          <p:cNvSpPr/>
          <p:nvPr/>
        </p:nvSpPr>
        <p:spPr>
          <a:xfrm>
            <a:off x="-607966" y="4968323"/>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20" name="Google Shape;120;p14"/>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21" name="Google Shape;121;p14"/>
          <p:cNvSpPr/>
          <p:nvPr/>
        </p:nvSpPr>
        <p:spPr>
          <a:xfrm>
            <a:off x="-607966" y="55316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22" name="Google Shape;122;p14"/>
          <p:cNvSpPr/>
          <p:nvPr/>
        </p:nvSpPr>
        <p:spPr>
          <a:xfrm>
            <a:off x="-606442" y="2782042"/>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23" name="Google Shape;123;p14"/>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24" name="Google Shape;124;p14"/>
          <p:cNvSpPr txBox="1"/>
          <p:nvPr/>
        </p:nvSpPr>
        <p:spPr>
          <a:xfrm>
            <a:off x="1464644" y="404664"/>
            <a:ext cx="2232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FFFFFF"/>
                </a:solidFill>
                <a:latin typeface="Arial"/>
                <a:ea typeface="Arial"/>
                <a:cs typeface="Arial"/>
                <a:sym typeface="Arial"/>
              </a:rPr>
              <a:t>목차</a:t>
            </a:r>
            <a:endParaRPr b="1" sz="3600">
              <a:solidFill>
                <a:srgbClr val="FFFFFF"/>
              </a:solidFill>
              <a:latin typeface="Arial"/>
              <a:ea typeface="Arial"/>
              <a:cs typeface="Arial"/>
              <a:sym typeface="Arial"/>
            </a:endParaRPr>
          </a:p>
        </p:txBody>
      </p:sp>
      <p:sp>
        <p:nvSpPr>
          <p:cNvPr id="125" name="Google Shape;125;p14"/>
          <p:cNvSpPr/>
          <p:nvPr/>
        </p:nvSpPr>
        <p:spPr>
          <a:xfrm>
            <a:off x="-607966" y="553160"/>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26" name="Google Shape;126;p14"/>
          <p:cNvSpPr/>
          <p:nvPr/>
        </p:nvSpPr>
        <p:spPr>
          <a:xfrm>
            <a:off x="-606442" y="2782042"/>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27" name="Google Shape;127;p14"/>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28" name="Google Shape;128;p14"/>
          <p:cNvSpPr/>
          <p:nvPr/>
        </p:nvSpPr>
        <p:spPr>
          <a:xfrm>
            <a:off x="5353076" y="60051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29" name="Google Shape;129;p14"/>
          <p:cNvSpPr/>
          <p:nvPr/>
        </p:nvSpPr>
        <p:spPr>
          <a:xfrm>
            <a:off x="1944750" y="1693625"/>
            <a:ext cx="3231900" cy="720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996133"/>
                </a:solidFill>
              </a:rPr>
              <a:t>1</a:t>
            </a:r>
            <a:r>
              <a:rPr b="1" lang="en-US" sz="3000">
                <a:solidFill>
                  <a:srgbClr val="996133"/>
                </a:solidFill>
              </a:rPr>
              <a:t>. 작품 개요</a:t>
            </a:r>
            <a:endParaRPr b="1" sz="3000">
              <a:solidFill>
                <a:srgbClr val="996133"/>
              </a:solidFill>
            </a:endParaRPr>
          </a:p>
        </p:txBody>
      </p:sp>
      <p:sp>
        <p:nvSpPr>
          <p:cNvPr id="130" name="Google Shape;130;p14"/>
          <p:cNvSpPr/>
          <p:nvPr/>
        </p:nvSpPr>
        <p:spPr>
          <a:xfrm>
            <a:off x="1944750" y="2465150"/>
            <a:ext cx="3231900" cy="720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996133"/>
                </a:solidFill>
              </a:rPr>
              <a:t>2</a:t>
            </a:r>
            <a:r>
              <a:rPr b="1" lang="en-US" sz="3000">
                <a:solidFill>
                  <a:srgbClr val="996133"/>
                </a:solidFill>
              </a:rPr>
              <a:t>. 기술현황</a:t>
            </a:r>
            <a:endParaRPr b="1" sz="3000">
              <a:solidFill>
                <a:srgbClr val="996133"/>
              </a:solidFill>
            </a:endParaRPr>
          </a:p>
        </p:txBody>
      </p:sp>
      <p:sp>
        <p:nvSpPr>
          <p:cNvPr id="131" name="Google Shape;131;p14"/>
          <p:cNvSpPr/>
          <p:nvPr/>
        </p:nvSpPr>
        <p:spPr>
          <a:xfrm>
            <a:off x="1944750" y="3185750"/>
            <a:ext cx="4132500" cy="720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996133"/>
                </a:solidFill>
              </a:rPr>
              <a:t>3. 주요기술 접근방법</a:t>
            </a:r>
            <a:endParaRPr b="1" sz="3000">
              <a:solidFill>
                <a:srgbClr val="996133"/>
              </a:solidFill>
            </a:endParaRPr>
          </a:p>
        </p:txBody>
      </p:sp>
      <p:sp>
        <p:nvSpPr>
          <p:cNvPr id="132" name="Google Shape;132;p14"/>
          <p:cNvSpPr/>
          <p:nvPr/>
        </p:nvSpPr>
        <p:spPr>
          <a:xfrm>
            <a:off x="1944750" y="3906350"/>
            <a:ext cx="5067000" cy="720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996133"/>
                </a:solidFill>
              </a:rPr>
              <a:t>4. 캡스톤 디자인 연구내용</a:t>
            </a:r>
            <a:endParaRPr b="1" sz="3000">
              <a:solidFill>
                <a:srgbClr val="996133"/>
              </a:solidFill>
            </a:endParaRPr>
          </a:p>
        </p:txBody>
      </p:sp>
      <p:sp>
        <p:nvSpPr>
          <p:cNvPr id="133" name="Google Shape;133;p14"/>
          <p:cNvSpPr/>
          <p:nvPr/>
        </p:nvSpPr>
        <p:spPr>
          <a:xfrm>
            <a:off x="1944750" y="4677875"/>
            <a:ext cx="3231900" cy="720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996133"/>
                </a:solidFill>
              </a:rPr>
              <a:t>5</a:t>
            </a:r>
            <a:r>
              <a:rPr b="1" lang="en-US" sz="3000">
                <a:solidFill>
                  <a:srgbClr val="996133"/>
                </a:solidFill>
              </a:rPr>
              <a:t>. 결론</a:t>
            </a:r>
            <a:endParaRPr b="1" sz="3000">
              <a:solidFill>
                <a:srgbClr val="99613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2"/>
          <p:cNvSpPr/>
          <p:nvPr/>
        </p:nvSpPr>
        <p:spPr>
          <a:xfrm>
            <a:off x="-11025" y="5496300"/>
            <a:ext cx="9144000" cy="13617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2CC"/>
                </a:solidFill>
                <a:latin typeface="Malgun Gothic"/>
                <a:ea typeface="Malgun Gothic"/>
                <a:cs typeface="Malgun Gothic"/>
                <a:sym typeface="Malgun Gothic"/>
              </a:rPr>
              <a:t>간단한 이메일 인증을 통한 회원가입을 할 수 있으며 회원가입과 비밀번호 찾기기능을</a:t>
            </a:r>
            <a:endParaRPr b="0" i="0" sz="1600" u="none" cap="none" strike="noStrike">
              <a:solidFill>
                <a:srgbClr val="FFF2CC"/>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2CC"/>
                </a:solidFill>
                <a:latin typeface="Malgun Gothic"/>
                <a:ea typeface="Malgun Gothic"/>
                <a:cs typeface="Malgun Gothic"/>
                <a:sym typeface="Malgun Gothic"/>
              </a:rPr>
              <a:t>한 스크린 안에 넣었다.</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2CC"/>
                </a:solidFill>
                <a:latin typeface="Malgun Gothic"/>
                <a:ea typeface="Malgun Gothic"/>
                <a:cs typeface="Malgun Gothic"/>
                <a:sym typeface="Malgun Gothic"/>
              </a:rPr>
              <a:t>유저정보에 있는 즐겨찾기 데이터를 받아와 보여주는 화면</a:t>
            </a:r>
            <a:r>
              <a:rPr b="0" i="0" lang="en-US" sz="1600" u="none" cap="none" strike="noStrike">
                <a:solidFill>
                  <a:srgbClr val="FFF2CC"/>
                </a:solidFill>
                <a:latin typeface="Malgun Gothic"/>
                <a:ea typeface="Malgun Gothic"/>
                <a:cs typeface="Malgun Gothic"/>
                <a:sym typeface="Malgun Gothic"/>
              </a:rPr>
              <a:t>이다. </a:t>
            </a:r>
            <a:endParaRPr b="0" i="0" sz="1600" u="none" cap="none" strike="noStrike">
              <a:solidFill>
                <a:srgbClr val="FFF2CC"/>
              </a:solidFill>
              <a:latin typeface="Malgun Gothic"/>
              <a:ea typeface="Malgun Gothic"/>
              <a:cs typeface="Malgun Gothic"/>
              <a:sym typeface="Malgun Gothic"/>
            </a:endParaRPr>
          </a:p>
        </p:txBody>
      </p:sp>
      <p:sp>
        <p:nvSpPr>
          <p:cNvPr id="625" name="Google Shape;625;p32"/>
          <p:cNvSpPr/>
          <p:nvPr/>
        </p:nvSpPr>
        <p:spPr>
          <a:xfrm>
            <a:off x="7333296" y="-1634235"/>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26" name="Google Shape;626;p32"/>
          <p:cNvSpPr/>
          <p:nvPr/>
        </p:nvSpPr>
        <p:spPr>
          <a:xfrm>
            <a:off x="3372856" y="-1649511"/>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27" name="Google Shape;627;p32"/>
          <p:cNvSpPr/>
          <p:nvPr/>
        </p:nvSpPr>
        <p:spPr>
          <a:xfrm>
            <a:off x="-607966" y="-1607080"/>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28" name="Google Shape;628;p32"/>
          <p:cNvSpPr/>
          <p:nvPr/>
        </p:nvSpPr>
        <p:spPr>
          <a:xfrm>
            <a:off x="1392636" y="-539980"/>
            <a:ext cx="2376300" cy="2048400"/>
          </a:xfrm>
          <a:prstGeom prst="hexagon">
            <a:avLst>
              <a:gd fmla="val 25000" name="adj"/>
              <a:gd fmla="val 115470" name="vf"/>
            </a:avLst>
          </a:prstGeom>
          <a:solidFill>
            <a:srgbClr val="996133">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29" name="Google Shape;629;p32"/>
          <p:cNvSpPr txBox="1"/>
          <p:nvPr/>
        </p:nvSpPr>
        <p:spPr>
          <a:xfrm>
            <a:off x="1464644" y="227039"/>
            <a:ext cx="2232300" cy="13849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로그인 화면 &amp;</a:t>
            </a:r>
            <a:endParaRPr/>
          </a:p>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즐겨찾기</a:t>
            </a:r>
            <a:endParaRPr b="1" i="0" sz="2800" u="none" cap="none" strike="noStrike">
              <a:solidFill>
                <a:schemeClr val="lt1"/>
              </a:solidFill>
              <a:latin typeface="Arial"/>
              <a:ea typeface="Arial"/>
              <a:cs typeface="Arial"/>
              <a:sym typeface="Arial"/>
            </a:endParaRPr>
          </a:p>
        </p:txBody>
      </p:sp>
      <p:sp>
        <p:nvSpPr>
          <p:cNvPr id="630" name="Google Shape;630;p32"/>
          <p:cNvSpPr/>
          <p:nvPr/>
        </p:nvSpPr>
        <p:spPr>
          <a:xfrm>
            <a:off x="5353076" y="-603448"/>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pic>
        <p:nvPicPr>
          <p:cNvPr id="631" name="Google Shape;631;p32"/>
          <p:cNvPicPr preferRelativeResize="0"/>
          <p:nvPr/>
        </p:nvPicPr>
        <p:blipFill rotWithShape="1">
          <a:blip r:embed="rId3">
            <a:alphaModFix/>
          </a:blip>
          <a:srcRect b="0" l="0" r="0" t="0"/>
          <a:stretch/>
        </p:blipFill>
        <p:spPr>
          <a:xfrm rot="2700000">
            <a:off x="7959692" y="2555896"/>
            <a:ext cx="522727" cy="523200"/>
          </a:xfrm>
          <a:prstGeom prst="rect">
            <a:avLst/>
          </a:prstGeom>
          <a:noFill/>
          <a:ln>
            <a:noFill/>
          </a:ln>
        </p:spPr>
      </p:pic>
      <p:pic>
        <p:nvPicPr>
          <p:cNvPr id="632" name="Google Shape;632;p32"/>
          <p:cNvPicPr preferRelativeResize="0"/>
          <p:nvPr/>
        </p:nvPicPr>
        <p:blipFill rotWithShape="1">
          <a:blip r:embed="rId4">
            <a:alphaModFix/>
          </a:blip>
          <a:srcRect b="0" l="0" r="0" t="0"/>
          <a:stretch/>
        </p:blipFill>
        <p:spPr>
          <a:xfrm>
            <a:off x="1854710" y="1617856"/>
            <a:ext cx="2128671" cy="4169353"/>
          </a:xfrm>
          <a:prstGeom prst="rect">
            <a:avLst/>
          </a:prstGeom>
          <a:noFill/>
          <a:ln>
            <a:noFill/>
          </a:ln>
        </p:spPr>
      </p:pic>
      <p:sp>
        <p:nvSpPr>
          <p:cNvPr id="633" name="Google Shape;633;p32"/>
          <p:cNvSpPr txBox="1"/>
          <p:nvPr/>
        </p:nvSpPr>
        <p:spPr>
          <a:xfrm>
            <a:off x="1854710" y="5251439"/>
            <a:ext cx="2128672" cy="400079"/>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algun Gothic"/>
                <a:ea typeface="Malgun Gothic"/>
                <a:cs typeface="Malgun Gothic"/>
                <a:sym typeface="Malgun Gothic"/>
              </a:rPr>
              <a:t>Login_Screen</a:t>
            </a:r>
            <a:endParaRPr b="0" i="0" sz="1400" u="none" cap="none" strike="noStrike">
              <a:solidFill>
                <a:srgbClr val="000000"/>
              </a:solidFill>
              <a:latin typeface="Malgun Gothic"/>
              <a:ea typeface="Malgun Gothic"/>
              <a:cs typeface="Malgun Gothic"/>
              <a:sym typeface="Malgun Gothic"/>
            </a:endParaRPr>
          </a:p>
        </p:txBody>
      </p:sp>
      <p:pic>
        <p:nvPicPr>
          <p:cNvPr id="634" name="Google Shape;634;p32"/>
          <p:cNvPicPr preferRelativeResize="0"/>
          <p:nvPr/>
        </p:nvPicPr>
        <p:blipFill rotWithShape="1">
          <a:blip r:embed="rId5">
            <a:alphaModFix/>
          </a:blip>
          <a:srcRect b="0" l="0" r="0" t="0"/>
          <a:stretch/>
        </p:blipFill>
        <p:spPr>
          <a:xfrm>
            <a:off x="5056988" y="1652100"/>
            <a:ext cx="2232300" cy="4169353"/>
          </a:xfrm>
          <a:prstGeom prst="rect">
            <a:avLst/>
          </a:prstGeom>
          <a:noFill/>
          <a:ln>
            <a:noFill/>
          </a:ln>
        </p:spPr>
      </p:pic>
      <p:sp>
        <p:nvSpPr>
          <p:cNvPr id="635" name="Google Shape;635;p32"/>
          <p:cNvSpPr txBox="1"/>
          <p:nvPr/>
        </p:nvSpPr>
        <p:spPr>
          <a:xfrm>
            <a:off x="5061096" y="5251439"/>
            <a:ext cx="2228192" cy="400079"/>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algun Gothic"/>
                <a:ea typeface="Malgun Gothic"/>
                <a:cs typeface="Malgun Gothic"/>
                <a:sym typeface="Malgun Gothic"/>
              </a:rPr>
              <a:t>Favoite_Screen</a:t>
            </a:r>
            <a:endParaRPr b="0" i="0" sz="1400" u="none" cap="none" strike="noStrike">
              <a:solidFill>
                <a:srgbClr val="000000"/>
              </a:solidFill>
              <a:latin typeface="Malgun Gothic"/>
              <a:ea typeface="Malgun Gothic"/>
              <a:cs typeface="Malgun Gothic"/>
              <a:sym typeface="Malgun Gothic"/>
            </a:endParaRPr>
          </a:p>
        </p:txBody>
      </p:sp>
      <p:sp>
        <p:nvSpPr>
          <p:cNvPr id="636" name="Google Shape;636;p32"/>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1"/>
                                        </p:tgtEl>
                                        <p:attrNameLst>
                                          <p:attrName>style.visibility</p:attrName>
                                        </p:attrNameLst>
                                      </p:cBhvr>
                                      <p:to>
                                        <p:strVal val="visible"/>
                                      </p:to>
                                    </p:set>
                                    <p:anim calcmode="lin" valueType="num">
                                      <p:cBhvr additive="base">
                                        <p:cTn dur="1000"/>
                                        <p:tgtEl>
                                          <p:spTgt spid="6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3"/>
          <p:cNvSpPr/>
          <p:nvPr/>
        </p:nvSpPr>
        <p:spPr>
          <a:xfrm>
            <a:off x="-11025" y="5496300"/>
            <a:ext cx="9144000" cy="13617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rgbClr val="FFF2CC"/>
                </a:solidFill>
                <a:latin typeface="Malgun Gothic"/>
                <a:ea typeface="Malgun Gothic"/>
                <a:cs typeface="Malgun Gothic"/>
                <a:sym typeface="Malgun Gothic"/>
              </a:rPr>
              <a:t>실제 고객의 니즈를 맞춘 애완 동물, 층수 검색, 건축 년도 등의 필터 가능</a:t>
            </a:r>
            <a:endParaRPr/>
          </a:p>
        </p:txBody>
      </p:sp>
      <p:sp>
        <p:nvSpPr>
          <p:cNvPr id="642" name="Google Shape;642;p33"/>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43" name="Google Shape;643;p33"/>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44" name="Google Shape;644;p33"/>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45" name="Google Shape;645;p33"/>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46" name="Google Shape;646;p33"/>
          <p:cNvSpPr txBox="1"/>
          <p:nvPr/>
        </p:nvSpPr>
        <p:spPr>
          <a:xfrm>
            <a:off x="1464644" y="227039"/>
            <a:ext cx="223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chemeClr val="lt1"/>
                </a:solidFill>
              </a:rPr>
              <a:t>세부 필터</a:t>
            </a:r>
            <a:endParaRPr b="1" i="0" sz="2800" u="none" cap="none" strike="noStrike">
              <a:solidFill>
                <a:schemeClr val="lt1"/>
              </a:solidFill>
              <a:latin typeface="Arial"/>
              <a:ea typeface="Arial"/>
              <a:cs typeface="Arial"/>
              <a:sym typeface="Arial"/>
            </a:endParaRPr>
          </a:p>
        </p:txBody>
      </p:sp>
      <p:sp>
        <p:nvSpPr>
          <p:cNvPr id="647" name="Google Shape;647;p33"/>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pic>
        <p:nvPicPr>
          <p:cNvPr id="648" name="Google Shape;648;p33"/>
          <p:cNvPicPr preferRelativeResize="0"/>
          <p:nvPr/>
        </p:nvPicPr>
        <p:blipFill rotWithShape="1">
          <a:blip r:embed="rId3">
            <a:alphaModFix/>
          </a:blip>
          <a:srcRect b="0" l="0" r="0" t="0"/>
          <a:stretch/>
        </p:blipFill>
        <p:spPr>
          <a:xfrm rot="2700000">
            <a:off x="7959692" y="2555895"/>
            <a:ext cx="522726" cy="523201"/>
          </a:xfrm>
          <a:prstGeom prst="rect">
            <a:avLst/>
          </a:prstGeom>
          <a:noFill/>
          <a:ln>
            <a:noFill/>
          </a:ln>
        </p:spPr>
      </p:pic>
      <p:pic>
        <p:nvPicPr>
          <p:cNvPr id="649" name="Google Shape;649;p33"/>
          <p:cNvPicPr preferRelativeResize="0"/>
          <p:nvPr/>
        </p:nvPicPr>
        <p:blipFill>
          <a:blip r:embed="rId4">
            <a:alphaModFix/>
          </a:blip>
          <a:stretch>
            <a:fillRect/>
          </a:stretch>
        </p:blipFill>
        <p:spPr>
          <a:xfrm>
            <a:off x="5211036" y="1597352"/>
            <a:ext cx="1823747" cy="3746547"/>
          </a:xfrm>
          <a:prstGeom prst="rect">
            <a:avLst/>
          </a:prstGeom>
          <a:noFill/>
          <a:ln>
            <a:noFill/>
          </a:ln>
        </p:spPr>
      </p:pic>
      <p:pic>
        <p:nvPicPr>
          <p:cNvPr id="650" name="Google Shape;650;p33"/>
          <p:cNvPicPr preferRelativeResize="0"/>
          <p:nvPr/>
        </p:nvPicPr>
        <p:blipFill>
          <a:blip r:embed="rId5">
            <a:alphaModFix/>
          </a:blip>
          <a:stretch>
            <a:fillRect/>
          </a:stretch>
        </p:blipFill>
        <p:spPr>
          <a:xfrm>
            <a:off x="2220050" y="1660820"/>
            <a:ext cx="1783386" cy="36830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1500"/>
                                        <p:tgtEl>
                                          <p:spTgt spid="6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4"/>
          <p:cNvSpPr/>
          <p:nvPr/>
        </p:nvSpPr>
        <p:spPr>
          <a:xfrm>
            <a:off x="-11025" y="5496300"/>
            <a:ext cx="9144000" cy="13617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rgbClr val="FFF2CC"/>
                </a:solidFill>
                <a:latin typeface="Malgun Gothic"/>
                <a:ea typeface="Malgun Gothic"/>
                <a:cs typeface="Malgun Gothic"/>
                <a:sym typeface="Malgun Gothic"/>
              </a:rPr>
              <a:t>현재 내 위치를 기준으로 주위 매물을 검색하고</a:t>
            </a:r>
            <a:endParaRPr sz="1600">
              <a:solidFill>
                <a:srgbClr val="FFF2CC"/>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1600"/>
              <a:buFont typeface="Arial"/>
              <a:buNone/>
            </a:pPr>
            <a:r>
              <a:rPr lang="en-US" sz="1600">
                <a:solidFill>
                  <a:srgbClr val="FFF2CC"/>
                </a:solidFill>
                <a:latin typeface="Malgun Gothic"/>
                <a:ea typeface="Malgun Gothic"/>
                <a:cs typeface="Malgun Gothic"/>
                <a:sym typeface="Malgun Gothic"/>
              </a:rPr>
              <a:t>매물 리스트를 확인가능</a:t>
            </a:r>
            <a:endParaRPr sz="1600">
              <a:solidFill>
                <a:srgbClr val="FFF2CC"/>
              </a:solidFill>
              <a:latin typeface="Malgun Gothic"/>
              <a:ea typeface="Malgun Gothic"/>
              <a:cs typeface="Malgun Gothic"/>
              <a:sym typeface="Malgun Gothic"/>
            </a:endParaRPr>
          </a:p>
        </p:txBody>
      </p:sp>
      <p:sp>
        <p:nvSpPr>
          <p:cNvPr id="656" name="Google Shape;656;p34"/>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57" name="Google Shape;657;p34"/>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58" name="Google Shape;658;p34"/>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59" name="Google Shape;659;p34"/>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60" name="Google Shape;660;p34"/>
          <p:cNvSpPr txBox="1"/>
          <p:nvPr/>
        </p:nvSpPr>
        <p:spPr>
          <a:xfrm>
            <a:off x="1464644" y="227039"/>
            <a:ext cx="223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chemeClr val="lt1"/>
                </a:solidFill>
              </a:rPr>
              <a:t>지도</a:t>
            </a:r>
            <a:endParaRPr b="1" i="0" sz="2800" u="none" cap="none" strike="noStrike">
              <a:solidFill>
                <a:schemeClr val="lt1"/>
              </a:solidFill>
              <a:latin typeface="Arial"/>
              <a:ea typeface="Arial"/>
              <a:cs typeface="Arial"/>
              <a:sym typeface="Arial"/>
            </a:endParaRPr>
          </a:p>
        </p:txBody>
      </p:sp>
      <p:sp>
        <p:nvSpPr>
          <p:cNvPr id="661" name="Google Shape;661;p34"/>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pic>
        <p:nvPicPr>
          <p:cNvPr id="662" name="Google Shape;662;p34"/>
          <p:cNvPicPr preferRelativeResize="0"/>
          <p:nvPr/>
        </p:nvPicPr>
        <p:blipFill rotWithShape="1">
          <a:blip r:embed="rId3">
            <a:alphaModFix/>
          </a:blip>
          <a:srcRect b="0" l="0" r="0" t="0"/>
          <a:stretch/>
        </p:blipFill>
        <p:spPr>
          <a:xfrm rot="2700000">
            <a:off x="7959692" y="2555895"/>
            <a:ext cx="522726" cy="523201"/>
          </a:xfrm>
          <a:prstGeom prst="rect">
            <a:avLst/>
          </a:prstGeom>
          <a:noFill/>
          <a:ln>
            <a:noFill/>
          </a:ln>
        </p:spPr>
      </p:pic>
      <p:pic>
        <p:nvPicPr>
          <p:cNvPr id="663" name="Google Shape;663;p34"/>
          <p:cNvPicPr preferRelativeResize="0"/>
          <p:nvPr/>
        </p:nvPicPr>
        <p:blipFill>
          <a:blip r:embed="rId4">
            <a:alphaModFix/>
          </a:blip>
          <a:stretch>
            <a:fillRect/>
          </a:stretch>
        </p:blipFill>
        <p:spPr>
          <a:xfrm>
            <a:off x="359261" y="1629090"/>
            <a:ext cx="2310512" cy="3746549"/>
          </a:xfrm>
          <a:prstGeom prst="rect">
            <a:avLst/>
          </a:prstGeom>
          <a:noFill/>
          <a:ln>
            <a:noFill/>
          </a:ln>
        </p:spPr>
      </p:pic>
      <p:pic>
        <p:nvPicPr>
          <p:cNvPr id="664" name="Google Shape;664;p34"/>
          <p:cNvPicPr preferRelativeResize="0"/>
          <p:nvPr/>
        </p:nvPicPr>
        <p:blipFill>
          <a:blip r:embed="rId5">
            <a:alphaModFix/>
          </a:blip>
          <a:stretch>
            <a:fillRect/>
          </a:stretch>
        </p:blipFill>
        <p:spPr>
          <a:xfrm>
            <a:off x="3020311" y="1597352"/>
            <a:ext cx="2332756" cy="3746548"/>
          </a:xfrm>
          <a:prstGeom prst="rect">
            <a:avLst/>
          </a:prstGeom>
          <a:noFill/>
          <a:ln>
            <a:noFill/>
          </a:ln>
        </p:spPr>
      </p:pic>
      <p:cxnSp>
        <p:nvCxnSpPr>
          <p:cNvPr id="665" name="Google Shape;665;p34"/>
          <p:cNvCxnSpPr/>
          <p:nvPr/>
        </p:nvCxnSpPr>
        <p:spPr>
          <a:xfrm flipH="1" rot="10800000">
            <a:off x="941700" y="3705500"/>
            <a:ext cx="2784300" cy="1064400"/>
          </a:xfrm>
          <a:prstGeom prst="straightConnector1">
            <a:avLst/>
          </a:prstGeom>
          <a:noFill/>
          <a:ln cap="flat" cmpd="sng" w="38100">
            <a:solidFill>
              <a:srgbClr val="FF0000"/>
            </a:solidFill>
            <a:prstDash val="solid"/>
            <a:round/>
            <a:headEnd len="med" w="med" type="none"/>
            <a:tailEnd len="med" w="med" type="triangle"/>
          </a:ln>
        </p:spPr>
      </p:cxnSp>
      <p:pic>
        <p:nvPicPr>
          <p:cNvPr id="666" name="Google Shape;666;p34"/>
          <p:cNvPicPr preferRelativeResize="0"/>
          <p:nvPr/>
        </p:nvPicPr>
        <p:blipFill>
          <a:blip r:embed="rId6">
            <a:alphaModFix/>
          </a:blip>
          <a:stretch>
            <a:fillRect/>
          </a:stretch>
        </p:blipFill>
        <p:spPr>
          <a:xfrm>
            <a:off x="5703592" y="1597352"/>
            <a:ext cx="2015470" cy="3746548"/>
          </a:xfrm>
          <a:prstGeom prst="rect">
            <a:avLst/>
          </a:prstGeom>
          <a:noFill/>
          <a:ln>
            <a:noFill/>
          </a:ln>
        </p:spPr>
      </p:pic>
      <p:cxnSp>
        <p:nvCxnSpPr>
          <p:cNvPr id="667" name="Google Shape;667;p34"/>
          <p:cNvCxnSpPr/>
          <p:nvPr/>
        </p:nvCxnSpPr>
        <p:spPr>
          <a:xfrm flipH="1" rot="10800000">
            <a:off x="3725850" y="4217250"/>
            <a:ext cx="1985700" cy="798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62"/>
                                        </p:tgtEl>
                                        <p:attrNameLst>
                                          <p:attrName>style.visibility</p:attrName>
                                        </p:attrNameLst>
                                      </p:cBhvr>
                                      <p:to>
                                        <p:strVal val="visible"/>
                                      </p:to>
                                    </p:set>
                                    <p:anim calcmode="lin" valueType="num">
                                      <p:cBhvr additive="base">
                                        <p:cTn dur="1500"/>
                                        <p:tgtEl>
                                          <p:spTgt spid="6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5"/>
          <p:cNvSpPr/>
          <p:nvPr/>
        </p:nvSpPr>
        <p:spPr>
          <a:xfrm>
            <a:off x="-11025" y="5496300"/>
            <a:ext cx="9144000" cy="13617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rgbClr val="FFF2CC"/>
                </a:solidFill>
                <a:latin typeface="Malgun Gothic"/>
                <a:ea typeface="Malgun Gothic"/>
                <a:cs typeface="Malgun Gothic"/>
                <a:sym typeface="Malgun Gothic"/>
              </a:rPr>
              <a:t>선택한 매물에 대한 정보를 보여줌</a:t>
            </a:r>
            <a:endParaRPr/>
          </a:p>
        </p:txBody>
      </p:sp>
      <p:sp>
        <p:nvSpPr>
          <p:cNvPr id="673" name="Google Shape;673;p35"/>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74" name="Google Shape;674;p35"/>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75" name="Google Shape;675;p35"/>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76" name="Google Shape;676;p35"/>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77" name="Google Shape;677;p35"/>
          <p:cNvSpPr txBox="1"/>
          <p:nvPr/>
        </p:nvSpPr>
        <p:spPr>
          <a:xfrm>
            <a:off x="1464644" y="227039"/>
            <a:ext cx="223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chemeClr val="lt1"/>
                </a:solidFill>
              </a:rPr>
              <a:t>상세 페이지</a:t>
            </a:r>
            <a:endParaRPr b="1" i="0" sz="2800" u="none" cap="none" strike="noStrike">
              <a:solidFill>
                <a:schemeClr val="lt1"/>
              </a:solidFill>
              <a:latin typeface="Arial"/>
              <a:ea typeface="Arial"/>
              <a:cs typeface="Arial"/>
              <a:sym typeface="Arial"/>
            </a:endParaRPr>
          </a:p>
        </p:txBody>
      </p:sp>
      <p:sp>
        <p:nvSpPr>
          <p:cNvPr id="678" name="Google Shape;678;p35"/>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pic>
        <p:nvPicPr>
          <p:cNvPr id="679" name="Google Shape;679;p35"/>
          <p:cNvPicPr preferRelativeResize="0"/>
          <p:nvPr/>
        </p:nvPicPr>
        <p:blipFill rotWithShape="1">
          <a:blip r:embed="rId3">
            <a:alphaModFix/>
          </a:blip>
          <a:srcRect b="0" l="0" r="0" t="0"/>
          <a:stretch/>
        </p:blipFill>
        <p:spPr>
          <a:xfrm rot="2700000">
            <a:off x="7959692" y="2555895"/>
            <a:ext cx="522726" cy="523201"/>
          </a:xfrm>
          <a:prstGeom prst="rect">
            <a:avLst/>
          </a:prstGeom>
          <a:noFill/>
          <a:ln>
            <a:noFill/>
          </a:ln>
        </p:spPr>
      </p:pic>
      <p:pic>
        <p:nvPicPr>
          <p:cNvPr id="680" name="Google Shape;680;p35"/>
          <p:cNvPicPr preferRelativeResize="0"/>
          <p:nvPr/>
        </p:nvPicPr>
        <p:blipFill>
          <a:blip r:embed="rId4">
            <a:alphaModFix/>
          </a:blip>
          <a:stretch>
            <a:fillRect/>
          </a:stretch>
        </p:blipFill>
        <p:spPr>
          <a:xfrm>
            <a:off x="3655661" y="1444940"/>
            <a:ext cx="1810642" cy="37465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1500"/>
                                        <p:tgtEl>
                                          <p:spTgt spid="6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6"/>
          <p:cNvSpPr/>
          <p:nvPr/>
        </p:nvSpPr>
        <p:spPr>
          <a:xfrm>
            <a:off x="-11025" y="5496300"/>
            <a:ext cx="9144000" cy="13617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2CC"/>
              </a:solidFill>
              <a:latin typeface="Malgun Gothic"/>
              <a:ea typeface="Malgun Gothic"/>
              <a:cs typeface="Malgun Gothic"/>
              <a:sym typeface="Malgun Gothic"/>
            </a:endParaRPr>
          </a:p>
        </p:txBody>
      </p:sp>
      <p:sp>
        <p:nvSpPr>
          <p:cNvPr id="686" name="Google Shape;686;p36"/>
          <p:cNvSpPr/>
          <p:nvPr/>
        </p:nvSpPr>
        <p:spPr>
          <a:xfrm>
            <a:off x="7333296" y="-1634235"/>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87" name="Google Shape;687;p36"/>
          <p:cNvSpPr/>
          <p:nvPr/>
        </p:nvSpPr>
        <p:spPr>
          <a:xfrm>
            <a:off x="3372856" y="-1649511"/>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88" name="Google Shape;688;p36"/>
          <p:cNvSpPr/>
          <p:nvPr/>
        </p:nvSpPr>
        <p:spPr>
          <a:xfrm>
            <a:off x="-607966" y="-1607080"/>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89" name="Google Shape;689;p36"/>
          <p:cNvSpPr/>
          <p:nvPr/>
        </p:nvSpPr>
        <p:spPr>
          <a:xfrm>
            <a:off x="1392636" y="-539980"/>
            <a:ext cx="2376300" cy="2048400"/>
          </a:xfrm>
          <a:prstGeom prst="hexagon">
            <a:avLst>
              <a:gd fmla="val 25000" name="adj"/>
              <a:gd fmla="val 115470" name="vf"/>
            </a:avLst>
          </a:prstGeom>
          <a:solidFill>
            <a:srgbClr val="996133">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690" name="Google Shape;690;p36"/>
          <p:cNvSpPr txBox="1"/>
          <p:nvPr/>
        </p:nvSpPr>
        <p:spPr>
          <a:xfrm>
            <a:off x="1464644" y="227039"/>
            <a:ext cx="223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개발 </a:t>
            </a:r>
            <a:r>
              <a:rPr b="1" lang="en-US" sz="2800">
                <a:solidFill>
                  <a:schemeClr val="lt1"/>
                </a:solidFill>
              </a:rPr>
              <a:t>내용</a:t>
            </a:r>
            <a:endParaRPr b="1" i="0" sz="2800" u="none" cap="none" strike="noStrike">
              <a:solidFill>
                <a:schemeClr val="lt1"/>
              </a:solidFill>
              <a:latin typeface="Arial"/>
              <a:ea typeface="Arial"/>
              <a:cs typeface="Arial"/>
              <a:sym typeface="Arial"/>
            </a:endParaRPr>
          </a:p>
        </p:txBody>
      </p:sp>
      <p:sp>
        <p:nvSpPr>
          <p:cNvPr id="691" name="Google Shape;691;p36"/>
          <p:cNvSpPr/>
          <p:nvPr/>
        </p:nvSpPr>
        <p:spPr>
          <a:xfrm>
            <a:off x="5353076" y="-603448"/>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graphicFrame>
        <p:nvGraphicFramePr>
          <p:cNvPr id="692" name="Google Shape;692;p36"/>
          <p:cNvGraphicFramePr/>
          <p:nvPr/>
        </p:nvGraphicFramePr>
        <p:xfrm>
          <a:off x="1524000" y="1667868"/>
          <a:ext cx="3000000" cy="3000000"/>
        </p:xfrm>
        <a:graphic>
          <a:graphicData uri="http://schemas.openxmlformats.org/drawingml/2006/table">
            <a:tbl>
              <a:tblPr bandRow="1" firstRow="1">
                <a:noFill/>
                <a:tableStyleId>{6232213F-E54F-4099-887B-7B0BE7408D05}</a:tableStyleId>
              </a:tblPr>
              <a:tblGrid>
                <a:gridCol w="1579675"/>
                <a:gridCol w="4516325"/>
              </a:tblGrid>
              <a:tr h="438700">
                <a:tc gridSpan="2">
                  <a:txBody>
                    <a:bodyPr/>
                    <a:lstStyle/>
                    <a:p>
                      <a:pPr indent="0" lvl="0" marL="0" marR="0" rtl="0" algn="ctr">
                        <a:lnSpc>
                          <a:spcPct val="100000"/>
                        </a:lnSpc>
                        <a:spcBef>
                          <a:spcPts val="0"/>
                        </a:spcBef>
                        <a:spcAft>
                          <a:spcPts val="0"/>
                        </a:spcAft>
                        <a:buNone/>
                      </a:pPr>
                      <a:r>
                        <a:rPr b="0" lang="en-US" sz="1400" u="none" cap="none" strike="noStrike"/>
                        <a:t>현재까지 담당 개발 내용 및 역활</a:t>
                      </a:r>
                      <a:endParaRPr b="0" sz="1400" u="none" cap="none" strike="noStrike"/>
                    </a:p>
                  </a:txBody>
                  <a:tcPr marT="45725" marB="45725" marR="91450" marL="91450" anchor="ctr">
                    <a:solidFill>
                      <a:srgbClr val="F2F2F2"/>
                    </a:solidFill>
                  </a:tcPr>
                </a:tc>
                <a:tc hMerge="1"/>
              </a:tr>
              <a:tr h="1322425">
                <a:tc>
                  <a:txBody>
                    <a:bodyPr/>
                    <a:lstStyle/>
                    <a:p>
                      <a:pPr indent="0" lvl="0" marL="0" marR="0" rtl="0" algn="ctr">
                        <a:lnSpc>
                          <a:spcPct val="100000"/>
                        </a:lnSpc>
                        <a:spcBef>
                          <a:spcPts val="0"/>
                        </a:spcBef>
                        <a:spcAft>
                          <a:spcPts val="0"/>
                        </a:spcAft>
                        <a:buNone/>
                      </a:pPr>
                      <a:r>
                        <a:rPr b="0" lang="en-US" sz="1400" u="none" cap="none" strike="noStrike"/>
                        <a:t>이충현</a:t>
                      </a:r>
                      <a:endParaRPr b="0" sz="1400" u="none" cap="none" strike="noStrike"/>
                    </a:p>
                  </a:txBody>
                  <a:tcPr marT="45725" marB="45725" marR="91450" marL="91450" anchor="ctr">
                    <a:solidFill>
                      <a:srgbClr val="F2F2F2"/>
                    </a:solidFill>
                  </a:tcPr>
                </a:tc>
                <a:tc>
                  <a:txBody>
                    <a:bodyPr/>
                    <a:lstStyle/>
                    <a:p>
                      <a:pPr indent="0" lvl="0" marL="0" rtl="0" algn="ctr">
                        <a:lnSpc>
                          <a:spcPct val="130000"/>
                        </a:lnSpc>
                        <a:spcBef>
                          <a:spcPts val="2800"/>
                        </a:spcBef>
                        <a:spcAft>
                          <a:spcPts val="0"/>
                        </a:spcAft>
                        <a:buSzPts val="1100"/>
                        <a:buNone/>
                      </a:pPr>
                      <a:r>
                        <a:rPr lang="en-US"/>
                        <a:t>팀원 학습 코치, 메인 페이지 개발, 즐겨찾기 페이지 개발, 로그인 페이지 개발, 메인 알고리즘 개발 및 전체 페이지 병합, DB 연동, 보고서 작성, 발표자료 작성, 발표 담</a:t>
                      </a:r>
                      <a:r>
                        <a:rPr lang="en-US"/>
                        <a:t>당</a:t>
                      </a:r>
                      <a:endParaRPr/>
                    </a:p>
                    <a:p>
                      <a:pPr indent="0" lvl="0" marL="0" marR="0" rtl="0" algn="l">
                        <a:lnSpc>
                          <a:spcPct val="100000"/>
                        </a:lnSpc>
                        <a:spcBef>
                          <a:spcPts val="2800"/>
                        </a:spcBef>
                        <a:spcAft>
                          <a:spcPts val="0"/>
                        </a:spcAft>
                        <a:buNone/>
                      </a:pPr>
                      <a:r>
                        <a:t/>
                      </a:r>
                      <a:endParaRPr/>
                    </a:p>
                  </a:txBody>
                  <a:tcPr marT="45725" marB="45725" marR="91450" marL="91450">
                    <a:solidFill>
                      <a:srgbClr val="F2F2F2"/>
                    </a:solidFill>
                  </a:tcPr>
                </a:tc>
              </a:tr>
              <a:tr h="930650">
                <a:tc>
                  <a:txBody>
                    <a:bodyPr/>
                    <a:lstStyle/>
                    <a:p>
                      <a:pPr indent="0" lvl="0" marL="0" marR="0" rtl="0" algn="ctr">
                        <a:lnSpc>
                          <a:spcPct val="100000"/>
                        </a:lnSpc>
                        <a:spcBef>
                          <a:spcPts val="0"/>
                        </a:spcBef>
                        <a:spcAft>
                          <a:spcPts val="0"/>
                        </a:spcAft>
                        <a:buNone/>
                      </a:pPr>
                      <a:r>
                        <a:rPr lang="en-US" sz="1400" u="none" cap="none" strike="noStrike"/>
                        <a:t>김현수</a:t>
                      </a:r>
                      <a:endParaRPr sz="1400" u="none" cap="none" strike="noStrike"/>
                    </a:p>
                  </a:txBody>
                  <a:tcPr marT="45725" marB="45725" marR="91450" marL="91450" anchor="ctr">
                    <a:solidFill>
                      <a:srgbClr val="F2F2F2"/>
                    </a:solidFill>
                  </a:tcPr>
                </a:tc>
                <a:tc>
                  <a:txBody>
                    <a:bodyPr/>
                    <a:lstStyle/>
                    <a:p>
                      <a:pPr indent="0" lvl="0" marL="0" rtl="0" algn="ctr">
                        <a:lnSpc>
                          <a:spcPct val="130000"/>
                        </a:lnSpc>
                        <a:spcBef>
                          <a:spcPts val="2800"/>
                        </a:spcBef>
                        <a:spcAft>
                          <a:spcPts val="2800"/>
                        </a:spcAft>
                        <a:buSzPts val="1100"/>
                        <a:buNone/>
                      </a:pPr>
                      <a:r>
                        <a:rPr lang="en-US"/>
                        <a:t>데이터 입출력 관리 및 빅데이터 입출력 부분 개발과 빅데이터 관리, 발표자료 작성</a:t>
                      </a:r>
                      <a:endParaRPr/>
                    </a:p>
                  </a:txBody>
                  <a:tcPr marT="45725" marB="45725" marR="91450" marL="91450">
                    <a:solidFill>
                      <a:srgbClr val="F2F2F2"/>
                    </a:solidFill>
                  </a:tcPr>
                </a:tc>
              </a:tr>
              <a:tr h="712650">
                <a:tc>
                  <a:txBody>
                    <a:bodyPr/>
                    <a:lstStyle/>
                    <a:p>
                      <a:pPr indent="0" lvl="0" marL="0" marR="0" rtl="0" algn="ctr">
                        <a:lnSpc>
                          <a:spcPct val="100000"/>
                        </a:lnSpc>
                        <a:spcBef>
                          <a:spcPts val="0"/>
                        </a:spcBef>
                        <a:spcAft>
                          <a:spcPts val="0"/>
                        </a:spcAft>
                        <a:buNone/>
                      </a:pPr>
                      <a:r>
                        <a:rPr lang="en-US" sz="1400" u="none" cap="none" strike="noStrike"/>
                        <a:t>이현구</a:t>
                      </a:r>
                      <a:endParaRPr sz="1400" u="none" cap="none" strike="noStrike"/>
                    </a:p>
                  </a:txBody>
                  <a:tcPr marT="45725" marB="45725" marR="91450" marL="91450" anchor="ctr">
                    <a:solidFill>
                      <a:srgbClr val="F2F2F2"/>
                    </a:solidFill>
                  </a:tcPr>
                </a:tc>
                <a:tc>
                  <a:txBody>
                    <a:bodyPr/>
                    <a:lstStyle/>
                    <a:p>
                      <a:pPr indent="0" lvl="0" marL="0" rtl="0" algn="ctr">
                        <a:lnSpc>
                          <a:spcPct val="130000"/>
                        </a:lnSpc>
                        <a:spcBef>
                          <a:spcPts val="2800"/>
                        </a:spcBef>
                        <a:spcAft>
                          <a:spcPts val="2800"/>
                        </a:spcAft>
                        <a:buSzPts val="1100"/>
                        <a:buNone/>
                      </a:pPr>
                      <a:r>
                        <a:rPr lang="en-US"/>
                        <a:t>상세정보 페이지, 필터 페이지 개발 및 DB연동, 회의록 작성</a:t>
                      </a:r>
                      <a:endParaRPr/>
                    </a:p>
                  </a:txBody>
                  <a:tcPr marT="45725" marB="45725" marR="91450" marL="91450">
                    <a:solidFill>
                      <a:srgbClr val="F2F2F2"/>
                    </a:solidFill>
                  </a:tcPr>
                </a:tc>
              </a:tr>
              <a:tr h="712650">
                <a:tc>
                  <a:txBody>
                    <a:bodyPr/>
                    <a:lstStyle/>
                    <a:p>
                      <a:pPr indent="0" lvl="0" marL="0" marR="0" rtl="0" algn="ctr">
                        <a:lnSpc>
                          <a:spcPct val="100000"/>
                        </a:lnSpc>
                        <a:spcBef>
                          <a:spcPts val="0"/>
                        </a:spcBef>
                        <a:spcAft>
                          <a:spcPts val="0"/>
                        </a:spcAft>
                        <a:buNone/>
                      </a:pPr>
                      <a:r>
                        <a:rPr lang="en-US" sz="1400" u="none" cap="none" strike="noStrike"/>
                        <a:t>이태양</a:t>
                      </a:r>
                      <a:endParaRPr sz="1400" u="none" cap="none" strike="noStrike"/>
                    </a:p>
                  </a:txBody>
                  <a:tcPr marT="45725" marB="45725" marR="91450" marL="91450" anchor="ctr">
                    <a:solidFill>
                      <a:srgbClr val="F2F2F2"/>
                    </a:solidFill>
                  </a:tcPr>
                </a:tc>
                <a:tc>
                  <a:txBody>
                    <a:bodyPr/>
                    <a:lstStyle/>
                    <a:p>
                      <a:pPr indent="0" lvl="0" marL="0" rtl="0" algn="ctr">
                        <a:lnSpc>
                          <a:spcPct val="130000"/>
                        </a:lnSpc>
                        <a:spcBef>
                          <a:spcPts val="2800"/>
                        </a:spcBef>
                        <a:spcAft>
                          <a:spcPts val="2800"/>
                        </a:spcAft>
                        <a:buSzPts val="1100"/>
                        <a:buNone/>
                      </a:pPr>
                      <a:r>
                        <a:rPr lang="en-US"/>
                        <a:t>메인 페이지 개발 및 지도 페이지 개발,DB연동, 유투브 영상 제작</a:t>
                      </a:r>
                      <a:endParaRPr sz="1400" u="none" cap="none" strike="noStrike"/>
                    </a:p>
                  </a:txBody>
                  <a:tcPr marT="45725" marB="45725" marR="91450" marL="91450">
                    <a:solidFill>
                      <a:srgbClr val="F2F2F2"/>
                    </a:solidFill>
                  </a:tcPr>
                </a:tc>
              </a:tr>
            </a:tbl>
          </a:graphicData>
        </a:graphic>
      </p:graphicFrame>
      <p:sp>
        <p:nvSpPr>
          <p:cNvPr id="693" name="Google Shape;693;p36"/>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37"/>
          <p:cNvSpPr/>
          <p:nvPr/>
        </p:nvSpPr>
        <p:spPr>
          <a:xfrm>
            <a:off x="7333296" y="4941168"/>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0" name="Google Shape;700;p37"/>
          <p:cNvSpPr/>
          <p:nvPr/>
        </p:nvSpPr>
        <p:spPr>
          <a:xfrm>
            <a:off x="5353076" y="6005148"/>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1" name="Google Shape;701;p37"/>
          <p:cNvSpPr/>
          <p:nvPr/>
        </p:nvSpPr>
        <p:spPr>
          <a:xfrm>
            <a:off x="7333296" y="-1634235"/>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2" name="Google Shape;702;p37"/>
          <p:cNvSpPr/>
          <p:nvPr/>
        </p:nvSpPr>
        <p:spPr>
          <a:xfrm>
            <a:off x="7333296" y="526005"/>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3" name="Google Shape;703;p37"/>
          <p:cNvSpPr/>
          <p:nvPr/>
        </p:nvSpPr>
        <p:spPr>
          <a:xfrm>
            <a:off x="3372856" y="-1649511"/>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4" name="Google Shape;704;p37"/>
          <p:cNvSpPr/>
          <p:nvPr/>
        </p:nvSpPr>
        <p:spPr>
          <a:xfrm>
            <a:off x="7334820" y="2754887"/>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5" name="Google Shape;705;p37"/>
          <p:cNvSpPr/>
          <p:nvPr/>
        </p:nvSpPr>
        <p:spPr>
          <a:xfrm>
            <a:off x="1403648" y="6049687"/>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6" name="Google Shape;706;p37"/>
          <p:cNvSpPr/>
          <p:nvPr/>
        </p:nvSpPr>
        <p:spPr>
          <a:xfrm>
            <a:off x="-607966" y="4968323"/>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7" name="Google Shape;707;p37"/>
          <p:cNvSpPr/>
          <p:nvPr/>
        </p:nvSpPr>
        <p:spPr>
          <a:xfrm>
            <a:off x="-607966" y="-1607080"/>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8" name="Google Shape;708;p37"/>
          <p:cNvSpPr/>
          <p:nvPr/>
        </p:nvSpPr>
        <p:spPr>
          <a:xfrm>
            <a:off x="-607966" y="553160"/>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09" name="Google Shape;709;p37"/>
          <p:cNvSpPr/>
          <p:nvPr/>
        </p:nvSpPr>
        <p:spPr>
          <a:xfrm>
            <a:off x="1403648" y="1634524"/>
            <a:ext cx="2376300" cy="2048400"/>
          </a:xfrm>
          <a:prstGeom prst="hexagon">
            <a:avLst>
              <a:gd fmla="val 25000" name="adj"/>
              <a:gd fmla="val 115470" name="vf"/>
            </a:avLst>
          </a:prstGeom>
          <a:solidFill>
            <a:srgbClr val="996133">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Arial"/>
                <a:ea typeface="Arial"/>
                <a:cs typeface="Arial"/>
                <a:sym typeface="Arial"/>
              </a:rPr>
              <a:t>5.</a:t>
            </a:r>
            <a:endParaRPr b="1" i="0" sz="7200" u="none" cap="none" strike="noStrike">
              <a:solidFill>
                <a:schemeClr val="lt1"/>
              </a:solidFill>
              <a:latin typeface="Arial"/>
              <a:ea typeface="Arial"/>
              <a:cs typeface="Arial"/>
              <a:sym typeface="Arial"/>
            </a:endParaRPr>
          </a:p>
        </p:txBody>
      </p:sp>
      <p:sp>
        <p:nvSpPr>
          <p:cNvPr id="710" name="Google Shape;710;p37"/>
          <p:cNvSpPr txBox="1"/>
          <p:nvPr/>
        </p:nvSpPr>
        <p:spPr>
          <a:xfrm>
            <a:off x="3790925" y="2814025"/>
            <a:ext cx="5548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lang="en-US" sz="4800">
                <a:solidFill>
                  <a:srgbClr val="996133"/>
                </a:solidFill>
              </a:rPr>
              <a:t>결론</a:t>
            </a:r>
            <a:endParaRPr b="1" i="0" sz="4800" u="none" cap="none" strike="noStrike">
              <a:solidFill>
                <a:srgbClr val="996133"/>
              </a:solidFill>
              <a:latin typeface="Arial"/>
              <a:ea typeface="Arial"/>
              <a:cs typeface="Arial"/>
              <a:sym typeface="Arial"/>
            </a:endParaRPr>
          </a:p>
        </p:txBody>
      </p:sp>
      <p:sp>
        <p:nvSpPr>
          <p:cNvPr id="711" name="Google Shape;711;p37"/>
          <p:cNvSpPr/>
          <p:nvPr/>
        </p:nvSpPr>
        <p:spPr>
          <a:xfrm>
            <a:off x="5312194" y="3818867"/>
            <a:ext cx="2376300" cy="2048400"/>
          </a:xfrm>
          <a:prstGeom prst="hexagon">
            <a:avLst>
              <a:gd fmla="val 25000" name="adj"/>
              <a:gd fmla="val 115470" name="vf"/>
            </a:avLst>
          </a:prstGeom>
          <a:solidFill>
            <a:srgbClr val="996133">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12" name="Google Shape;712;p37"/>
          <p:cNvSpPr/>
          <p:nvPr/>
        </p:nvSpPr>
        <p:spPr>
          <a:xfrm>
            <a:off x="-607966" y="2754886"/>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13" name="Google Shape;713;p37"/>
          <p:cNvSpPr/>
          <p:nvPr/>
        </p:nvSpPr>
        <p:spPr>
          <a:xfrm>
            <a:off x="5353076" y="-603448"/>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14" name="Google Shape;714;p37"/>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8"/>
          <p:cNvSpPr/>
          <p:nvPr/>
        </p:nvSpPr>
        <p:spPr>
          <a:xfrm>
            <a:off x="7333296" y="-163423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20" name="Google Shape;720;p38"/>
          <p:cNvSpPr/>
          <p:nvPr/>
        </p:nvSpPr>
        <p:spPr>
          <a:xfrm>
            <a:off x="3372856" y="-1649511"/>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21" name="Google Shape;721;p38"/>
          <p:cNvSpPr/>
          <p:nvPr/>
        </p:nvSpPr>
        <p:spPr>
          <a:xfrm>
            <a:off x="-607966" y="4968323"/>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22" name="Google Shape;722;p38"/>
          <p:cNvSpPr/>
          <p:nvPr/>
        </p:nvSpPr>
        <p:spPr>
          <a:xfrm>
            <a:off x="-607966" y="-160708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23" name="Google Shape;723;p38"/>
          <p:cNvSpPr/>
          <p:nvPr/>
        </p:nvSpPr>
        <p:spPr>
          <a:xfrm>
            <a:off x="-607966" y="55316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24" name="Google Shape;724;p38"/>
          <p:cNvSpPr/>
          <p:nvPr/>
        </p:nvSpPr>
        <p:spPr>
          <a:xfrm>
            <a:off x="1392636" y="-539980"/>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25" name="Google Shape;725;p38"/>
          <p:cNvSpPr txBox="1"/>
          <p:nvPr/>
        </p:nvSpPr>
        <p:spPr>
          <a:xfrm>
            <a:off x="1464644" y="404664"/>
            <a:ext cx="223224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결론</a:t>
            </a:r>
            <a:endParaRPr b="1" i="0" sz="2800" u="none" cap="none" strike="noStrike">
              <a:solidFill>
                <a:srgbClr val="FFFFFF"/>
              </a:solidFill>
              <a:latin typeface="Arial"/>
              <a:ea typeface="Arial"/>
              <a:cs typeface="Arial"/>
              <a:sym typeface="Arial"/>
            </a:endParaRPr>
          </a:p>
        </p:txBody>
      </p:sp>
      <p:sp>
        <p:nvSpPr>
          <p:cNvPr id="726" name="Google Shape;726;p38"/>
          <p:cNvSpPr/>
          <p:nvPr/>
        </p:nvSpPr>
        <p:spPr>
          <a:xfrm>
            <a:off x="5353076" y="6005148"/>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27" name="Google Shape;727;p38"/>
          <p:cNvSpPr/>
          <p:nvPr/>
        </p:nvSpPr>
        <p:spPr>
          <a:xfrm>
            <a:off x="1403647" y="1620259"/>
            <a:ext cx="2392141" cy="2086871"/>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28" name="Google Shape;728;p38"/>
          <p:cNvSpPr/>
          <p:nvPr/>
        </p:nvSpPr>
        <p:spPr>
          <a:xfrm>
            <a:off x="3364992" y="548680"/>
            <a:ext cx="2395140" cy="2182328"/>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29" name="Google Shape;729;p38"/>
          <p:cNvSpPr/>
          <p:nvPr/>
        </p:nvSpPr>
        <p:spPr>
          <a:xfrm>
            <a:off x="5364088" y="1644940"/>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30" name="Google Shape;730;p38"/>
          <p:cNvSpPr/>
          <p:nvPr/>
        </p:nvSpPr>
        <p:spPr>
          <a:xfrm>
            <a:off x="3372856" y="4941168"/>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31" name="Google Shape;731;p38"/>
          <p:cNvSpPr/>
          <p:nvPr/>
        </p:nvSpPr>
        <p:spPr>
          <a:xfrm>
            <a:off x="5353076" y="3844908"/>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32" name="Google Shape;732;p38"/>
          <p:cNvSpPr/>
          <p:nvPr/>
        </p:nvSpPr>
        <p:spPr>
          <a:xfrm>
            <a:off x="7333296" y="4941168"/>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33" name="Google Shape;733;p38"/>
          <p:cNvSpPr/>
          <p:nvPr/>
        </p:nvSpPr>
        <p:spPr>
          <a:xfrm>
            <a:off x="7290816" y="526004"/>
            <a:ext cx="2418744" cy="22050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34" name="Google Shape;734;p38"/>
          <p:cNvSpPr/>
          <p:nvPr/>
        </p:nvSpPr>
        <p:spPr>
          <a:xfrm>
            <a:off x="7334820" y="2754887"/>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35" name="Google Shape;735;p38"/>
          <p:cNvSpPr/>
          <p:nvPr/>
        </p:nvSpPr>
        <p:spPr>
          <a:xfrm>
            <a:off x="1403648" y="3844908"/>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36" name="Google Shape;736;p38"/>
          <p:cNvSpPr/>
          <p:nvPr/>
        </p:nvSpPr>
        <p:spPr>
          <a:xfrm>
            <a:off x="1403648" y="6049687"/>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37" name="Google Shape;737;p38"/>
          <p:cNvSpPr/>
          <p:nvPr/>
        </p:nvSpPr>
        <p:spPr>
          <a:xfrm>
            <a:off x="3383868" y="2760827"/>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38" name="Google Shape;738;p38"/>
          <p:cNvSpPr/>
          <p:nvPr/>
        </p:nvSpPr>
        <p:spPr>
          <a:xfrm>
            <a:off x="1907704" y="2007618"/>
            <a:ext cx="8065912" cy="6032532"/>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39" name="Google Shape;739;p38"/>
          <p:cNvSpPr/>
          <p:nvPr/>
        </p:nvSpPr>
        <p:spPr>
          <a:xfrm>
            <a:off x="2004704" y="1620259"/>
            <a:ext cx="7488832" cy="1664529"/>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40" name="Google Shape;740;p38"/>
          <p:cNvSpPr/>
          <p:nvPr/>
        </p:nvSpPr>
        <p:spPr>
          <a:xfrm>
            <a:off x="-607966" y="2754886"/>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41" name="Google Shape;741;p38"/>
          <p:cNvSpPr/>
          <p:nvPr/>
        </p:nvSpPr>
        <p:spPr>
          <a:xfrm>
            <a:off x="5353076" y="-60344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42" name="Google Shape;742;p38"/>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43" name="Google Shape;743;p38"/>
          <p:cNvSpPr txBox="1"/>
          <p:nvPr/>
        </p:nvSpPr>
        <p:spPr>
          <a:xfrm>
            <a:off x="2221286" y="1721225"/>
            <a:ext cx="6673200" cy="6033900"/>
          </a:xfrm>
          <a:prstGeom prst="rect">
            <a:avLst/>
          </a:prstGeom>
          <a:noFill/>
          <a:ln>
            <a:noFill/>
          </a:ln>
        </p:spPr>
        <p:txBody>
          <a:bodyPr anchorCtr="0" anchor="t" bIns="45700" lIns="91425" spcFirstLastPara="1" rIns="91425" wrap="square" tIns="45700">
            <a:spAutoFit/>
          </a:bodyPr>
          <a:lstStyle/>
          <a:p>
            <a:pPr indent="-368300" lvl="0" marL="457200" marR="0" rtl="0" algn="l">
              <a:lnSpc>
                <a:spcPct val="100000"/>
              </a:lnSpc>
              <a:spcBef>
                <a:spcPts val="0"/>
              </a:spcBef>
              <a:spcAft>
                <a:spcPts val="0"/>
              </a:spcAft>
              <a:buClr>
                <a:srgbClr val="FFFFFF"/>
              </a:buClr>
              <a:buSzPts val="2200"/>
              <a:buFont typeface="Arial"/>
              <a:buAutoNum type="arabicPeriod"/>
            </a:pPr>
            <a:r>
              <a:rPr b="1" lang="en-US" sz="2200">
                <a:solidFill>
                  <a:srgbClr val="FFFFFF"/>
                </a:solidFill>
              </a:rPr>
              <a:t>요약</a:t>
            </a:r>
            <a:endParaRPr b="1" sz="2200">
              <a:solidFill>
                <a:srgbClr val="FFFFFF"/>
              </a:solidFill>
            </a:endParaRPr>
          </a:p>
          <a:p>
            <a:pPr indent="0" lvl="0" marL="0" marR="0" rtl="0" algn="l">
              <a:lnSpc>
                <a:spcPct val="100000"/>
              </a:lnSpc>
              <a:spcBef>
                <a:spcPts val="0"/>
              </a:spcBef>
              <a:spcAft>
                <a:spcPts val="0"/>
              </a:spcAft>
              <a:buNone/>
            </a:pPr>
            <a:r>
              <a:t/>
            </a:r>
            <a:endParaRPr b="1" sz="2000">
              <a:solidFill>
                <a:srgbClr val="FFFFFF"/>
              </a:solidFill>
            </a:endParaRPr>
          </a:p>
          <a:p>
            <a:pPr indent="-317500" lvl="0" marL="914400" marR="0" rtl="0" algn="l">
              <a:lnSpc>
                <a:spcPct val="100000"/>
              </a:lnSpc>
              <a:spcBef>
                <a:spcPts val="0"/>
              </a:spcBef>
              <a:spcAft>
                <a:spcPts val="0"/>
              </a:spcAft>
              <a:buClr>
                <a:srgbClr val="FFFFFF"/>
              </a:buClr>
              <a:buSzPts val="1400"/>
              <a:buChar char="❏"/>
            </a:pPr>
            <a:r>
              <a:rPr lang="en-US">
                <a:solidFill>
                  <a:srgbClr val="FFFFFF"/>
                </a:solidFill>
              </a:rPr>
              <a:t>사용자의</a:t>
            </a:r>
            <a:r>
              <a:rPr lang="en-US">
                <a:solidFill>
                  <a:srgbClr val="FFFFFF"/>
                </a:solidFill>
              </a:rPr>
              <a:t> </a:t>
            </a:r>
            <a:r>
              <a:rPr lang="en-US">
                <a:solidFill>
                  <a:srgbClr val="FFFFFF"/>
                </a:solidFill>
              </a:rPr>
              <a:t>이동수단에 따라 소요되는 시간을 기반으로 부동산 탐색이 가능한 애플리케이션</a:t>
            </a:r>
            <a:endParaRPr>
              <a:solidFill>
                <a:srgbClr val="FFFFFF"/>
              </a:solidFill>
            </a:endParaRPr>
          </a:p>
          <a:p>
            <a:pPr indent="-317500" lvl="0" marL="914400" marR="0" rtl="0" algn="l">
              <a:lnSpc>
                <a:spcPct val="100000"/>
              </a:lnSpc>
              <a:spcBef>
                <a:spcPts val="0"/>
              </a:spcBef>
              <a:spcAft>
                <a:spcPts val="0"/>
              </a:spcAft>
              <a:buClr>
                <a:srgbClr val="FFFFFF"/>
              </a:buClr>
              <a:buSzPts val="1400"/>
              <a:buChar char="❏"/>
            </a:pPr>
            <a:r>
              <a:rPr lang="en-US">
                <a:solidFill>
                  <a:srgbClr val="FFFFFF"/>
                </a:solidFill>
              </a:rPr>
              <a:t>실제 기성 앱의 불편사항을 해소시키는 필터기능을 적용</a:t>
            </a:r>
            <a:endParaRPr>
              <a:solidFill>
                <a:srgbClr val="FFFFFF"/>
              </a:solidFill>
            </a:endParaRPr>
          </a:p>
          <a:p>
            <a:pPr indent="-317500" lvl="0" marL="914400" marR="0" rtl="0" algn="l">
              <a:lnSpc>
                <a:spcPct val="100000"/>
              </a:lnSpc>
              <a:spcBef>
                <a:spcPts val="0"/>
              </a:spcBef>
              <a:spcAft>
                <a:spcPts val="0"/>
              </a:spcAft>
              <a:buClr>
                <a:srgbClr val="FFFFFF"/>
              </a:buClr>
              <a:buSzPts val="1400"/>
              <a:buChar char="❏"/>
            </a:pPr>
            <a:r>
              <a:rPr lang="en-US">
                <a:solidFill>
                  <a:srgbClr val="FFFFFF"/>
                </a:solidFill>
              </a:rPr>
              <a:t>부동산 시세 정보 빅데이터를 활용한 직관적인 시세 조회 시스템</a:t>
            </a:r>
            <a:endParaRPr>
              <a:solidFill>
                <a:srgbClr val="FFFFFF"/>
              </a:solidFill>
            </a:endParaRPr>
          </a:p>
          <a:p>
            <a:pPr indent="0" lvl="0" marL="0" marR="0" rtl="0" algn="l">
              <a:lnSpc>
                <a:spcPct val="100000"/>
              </a:lnSpc>
              <a:spcBef>
                <a:spcPts val="0"/>
              </a:spcBef>
              <a:spcAft>
                <a:spcPts val="0"/>
              </a:spcAft>
              <a:buNone/>
            </a:pPr>
            <a:r>
              <a:t/>
            </a:r>
            <a:endParaRPr b="1" sz="2000">
              <a:solidFill>
                <a:srgbClr val="FFFFFF"/>
              </a:solidFill>
            </a:endParaRPr>
          </a:p>
          <a:p>
            <a:pPr indent="0" lvl="0" marL="0" marR="0" rtl="0" algn="l">
              <a:lnSpc>
                <a:spcPct val="100000"/>
              </a:lnSpc>
              <a:spcBef>
                <a:spcPts val="0"/>
              </a:spcBef>
              <a:spcAft>
                <a:spcPts val="0"/>
              </a:spcAft>
              <a:buNone/>
            </a:pPr>
            <a:r>
              <a:t/>
            </a:r>
            <a:endParaRPr b="1" sz="2000">
              <a:solidFill>
                <a:srgbClr val="FFFFFF"/>
              </a:solidFill>
            </a:endParaRPr>
          </a:p>
          <a:p>
            <a:pPr indent="-368300" lvl="0" marL="457200" marR="0" rtl="0" algn="l">
              <a:lnSpc>
                <a:spcPct val="100000"/>
              </a:lnSpc>
              <a:spcBef>
                <a:spcPts val="0"/>
              </a:spcBef>
              <a:spcAft>
                <a:spcPts val="0"/>
              </a:spcAft>
              <a:buClr>
                <a:srgbClr val="FFFFFF"/>
              </a:buClr>
              <a:buSzPts val="2200"/>
              <a:buAutoNum type="arabicPeriod"/>
            </a:pPr>
            <a:r>
              <a:rPr b="1" lang="en-US" sz="2200">
                <a:solidFill>
                  <a:srgbClr val="FFFFFF"/>
                </a:solidFill>
              </a:rPr>
              <a:t>부족한점</a:t>
            </a:r>
            <a:endParaRPr b="1" sz="2200">
              <a:solidFill>
                <a:srgbClr val="FFFFFF"/>
              </a:solidFill>
            </a:endParaRPr>
          </a:p>
          <a:p>
            <a:pPr indent="0" lvl="0" marL="0" marR="0" rtl="0" algn="l">
              <a:lnSpc>
                <a:spcPct val="100000"/>
              </a:lnSpc>
              <a:spcBef>
                <a:spcPts val="0"/>
              </a:spcBef>
              <a:spcAft>
                <a:spcPts val="0"/>
              </a:spcAft>
              <a:buNone/>
            </a:pPr>
            <a:r>
              <a:t/>
            </a:r>
            <a:endParaRPr b="1" sz="2200">
              <a:solidFill>
                <a:srgbClr val="FFFFFF"/>
              </a:solidFill>
            </a:endParaRPr>
          </a:p>
          <a:p>
            <a:pPr indent="0" lvl="0" marL="457200" rtl="0" algn="l">
              <a:spcBef>
                <a:spcPts val="0"/>
              </a:spcBef>
              <a:spcAft>
                <a:spcPts val="0"/>
              </a:spcAft>
              <a:buNone/>
            </a:pPr>
            <a:r>
              <a:rPr lang="en-US">
                <a:solidFill>
                  <a:srgbClr val="FFFFFF"/>
                </a:solidFill>
              </a:rPr>
              <a:t>4차산업에 맞춰 빅데이터 기능을 추가하였으나 Google Firebase 요금 발생 문제로 앱은 정상 작동하나 서버에서 데이터를 불러오지 못하는 경우가 발생한다. 또 4차산업에 맞춰 개발된 다른 부동산 앱은 AI 기능과 VR 기능까지 추가한 것에 비해 부족함을 느꼈습니다.</a:t>
            </a:r>
            <a:endParaRPr>
              <a:solidFill>
                <a:srgbClr val="FFFFFF"/>
              </a:solidFill>
            </a:endParaRPr>
          </a:p>
          <a:p>
            <a:pPr indent="0" lvl="0" marL="0" rtl="0" algn="l">
              <a:spcBef>
                <a:spcPts val="0"/>
              </a:spcBef>
              <a:spcAft>
                <a:spcPts val="0"/>
              </a:spcAft>
              <a:buNone/>
            </a:pPr>
            <a:r>
              <a:t/>
            </a:r>
            <a:endParaRPr>
              <a:solidFill>
                <a:srgbClr val="FFFFFF"/>
              </a:solidFill>
            </a:endParaRPr>
          </a:p>
          <a:p>
            <a:pPr indent="-368300" lvl="0" marL="457200" rtl="0" algn="l">
              <a:spcBef>
                <a:spcPts val="0"/>
              </a:spcBef>
              <a:spcAft>
                <a:spcPts val="0"/>
              </a:spcAft>
              <a:buClr>
                <a:srgbClr val="FFFFFF"/>
              </a:buClr>
              <a:buSzPts val="2200"/>
              <a:buAutoNum type="arabicPeriod"/>
            </a:pPr>
            <a:r>
              <a:rPr lang="en-US" sz="2200">
                <a:solidFill>
                  <a:srgbClr val="FFFFFF"/>
                </a:solidFill>
              </a:rPr>
              <a:t>향후계획</a:t>
            </a:r>
            <a:endParaRPr sz="2200">
              <a:solidFill>
                <a:srgbClr val="FFFFFF"/>
              </a:solidFill>
            </a:endParaRPr>
          </a:p>
          <a:p>
            <a:pPr indent="0" lvl="0" marL="457200" rtl="0" algn="l">
              <a:spcBef>
                <a:spcPts val="0"/>
              </a:spcBef>
              <a:spcAft>
                <a:spcPts val="0"/>
              </a:spcAft>
              <a:buNone/>
            </a:pPr>
            <a:br>
              <a:rPr lang="en-US">
                <a:solidFill>
                  <a:srgbClr val="FFFFFF"/>
                </a:solidFill>
              </a:rPr>
            </a:br>
            <a:r>
              <a:rPr lang="en-US">
                <a:solidFill>
                  <a:schemeClr val="lt1"/>
                </a:solidFill>
              </a:rPr>
              <a:t>개발한 앱을 발전시켜 상용화시키기 위해 다른 앱과의 경쟁력을 갖추기 위한 AI 기능과 관리자용 앱을 분리시켜 개발하는 것이 목표입니다.</a:t>
            </a:r>
            <a:endParaRPr>
              <a:solidFill>
                <a:schemeClr val="lt1"/>
              </a:solidFill>
            </a:endParaRPr>
          </a:p>
          <a:p>
            <a:pPr indent="0" lvl="0" marL="0" rtl="0" algn="l">
              <a:spcBef>
                <a:spcPts val="0"/>
              </a:spcBef>
              <a:spcAft>
                <a:spcPts val="0"/>
              </a:spcAft>
              <a:buNone/>
            </a:pPr>
            <a:r>
              <a:t/>
            </a:r>
            <a:endParaRPr>
              <a:solidFill>
                <a:srgbClr val="FFFFFF"/>
              </a:solidFill>
            </a:endParaRPr>
          </a:p>
          <a:p>
            <a:pPr indent="0" lvl="0" marL="457200" marR="0" rtl="0" algn="l">
              <a:lnSpc>
                <a:spcPct val="100000"/>
              </a:lnSpc>
              <a:spcBef>
                <a:spcPts val="0"/>
              </a:spcBef>
              <a:spcAft>
                <a:spcPts val="0"/>
              </a:spcAft>
              <a:buNone/>
            </a:pPr>
            <a:r>
              <a:t/>
            </a:r>
            <a:endParaRPr b="1" sz="2800">
              <a:solidFill>
                <a:srgbClr val="FFFFFF"/>
              </a:solidFill>
            </a:endParaRPr>
          </a:p>
          <a:p>
            <a:pPr indent="0" lvl="0" marL="0" marR="0" rtl="0" algn="l">
              <a:lnSpc>
                <a:spcPct val="100000"/>
              </a:lnSpc>
              <a:spcBef>
                <a:spcPts val="0"/>
              </a:spcBef>
              <a:spcAft>
                <a:spcPts val="0"/>
              </a:spcAft>
              <a:buNone/>
            </a:pPr>
            <a:r>
              <a:t/>
            </a:r>
            <a:endParaRPr b="1" sz="28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9"/>
          <p:cNvSpPr/>
          <p:nvPr/>
        </p:nvSpPr>
        <p:spPr>
          <a:xfrm>
            <a:off x="7333296" y="-1634235"/>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49" name="Google Shape;749;p39"/>
          <p:cNvSpPr/>
          <p:nvPr/>
        </p:nvSpPr>
        <p:spPr>
          <a:xfrm>
            <a:off x="3372856" y="-1649511"/>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50" name="Google Shape;750;p39"/>
          <p:cNvSpPr/>
          <p:nvPr/>
        </p:nvSpPr>
        <p:spPr>
          <a:xfrm>
            <a:off x="-607966" y="4968323"/>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51" name="Google Shape;751;p39"/>
          <p:cNvSpPr/>
          <p:nvPr/>
        </p:nvSpPr>
        <p:spPr>
          <a:xfrm>
            <a:off x="-607966" y="-1607080"/>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52" name="Google Shape;752;p39"/>
          <p:cNvSpPr/>
          <p:nvPr/>
        </p:nvSpPr>
        <p:spPr>
          <a:xfrm>
            <a:off x="-607966" y="553160"/>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53" name="Google Shape;753;p39"/>
          <p:cNvSpPr/>
          <p:nvPr/>
        </p:nvSpPr>
        <p:spPr>
          <a:xfrm>
            <a:off x="1392636" y="-539980"/>
            <a:ext cx="2376300" cy="2048400"/>
          </a:xfrm>
          <a:prstGeom prst="hexagon">
            <a:avLst>
              <a:gd fmla="val 25000" name="adj"/>
              <a:gd fmla="val 115470" name="vf"/>
            </a:avLst>
          </a:prstGeom>
          <a:solidFill>
            <a:srgbClr val="996133">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54" name="Google Shape;754;p39"/>
          <p:cNvSpPr txBox="1"/>
          <p:nvPr/>
        </p:nvSpPr>
        <p:spPr>
          <a:xfrm>
            <a:off x="1464644" y="404664"/>
            <a:ext cx="223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결론</a:t>
            </a:r>
            <a:endParaRPr b="1" i="0" sz="2800" u="none" cap="none" strike="noStrike">
              <a:solidFill>
                <a:srgbClr val="FFFFFF"/>
              </a:solidFill>
              <a:latin typeface="Arial"/>
              <a:ea typeface="Arial"/>
              <a:cs typeface="Arial"/>
              <a:sym typeface="Arial"/>
            </a:endParaRPr>
          </a:p>
        </p:txBody>
      </p:sp>
      <p:sp>
        <p:nvSpPr>
          <p:cNvPr id="755" name="Google Shape;755;p39"/>
          <p:cNvSpPr/>
          <p:nvPr/>
        </p:nvSpPr>
        <p:spPr>
          <a:xfrm>
            <a:off x="5353076" y="600514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56" name="Google Shape;756;p39"/>
          <p:cNvSpPr/>
          <p:nvPr/>
        </p:nvSpPr>
        <p:spPr>
          <a:xfrm>
            <a:off x="1403647" y="1620259"/>
            <a:ext cx="2392200" cy="20868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57" name="Google Shape;757;p39"/>
          <p:cNvSpPr/>
          <p:nvPr/>
        </p:nvSpPr>
        <p:spPr>
          <a:xfrm>
            <a:off x="3364992" y="548680"/>
            <a:ext cx="2395200" cy="21822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58" name="Google Shape;758;p39"/>
          <p:cNvSpPr/>
          <p:nvPr/>
        </p:nvSpPr>
        <p:spPr>
          <a:xfrm>
            <a:off x="5364088" y="1644940"/>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59" name="Google Shape;759;p39"/>
          <p:cNvSpPr/>
          <p:nvPr/>
        </p:nvSpPr>
        <p:spPr>
          <a:xfrm>
            <a:off x="337285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60" name="Google Shape;760;p39"/>
          <p:cNvSpPr/>
          <p:nvPr/>
        </p:nvSpPr>
        <p:spPr>
          <a:xfrm>
            <a:off x="5353076"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61" name="Google Shape;761;p39"/>
          <p:cNvSpPr/>
          <p:nvPr/>
        </p:nvSpPr>
        <p:spPr>
          <a:xfrm>
            <a:off x="733329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62" name="Google Shape;762;p39"/>
          <p:cNvSpPr/>
          <p:nvPr/>
        </p:nvSpPr>
        <p:spPr>
          <a:xfrm>
            <a:off x="7290816" y="526004"/>
            <a:ext cx="2418600" cy="22050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63" name="Google Shape;763;p39"/>
          <p:cNvSpPr/>
          <p:nvPr/>
        </p:nvSpPr>
        <p:spPr>
          <a:xfrm>
            <a:off x="7334820" y="27548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64" name="Google Shape;764;p39"/>
          <p:cNvSpPr/>
          <p:nvPr/>
        </p:nvSpPr>
        <p:spPr>
          <a:xfrm>
            <a:off x="1403648"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65" name="Google Shape;765;p39"/>
          <p:cNvSpPr/>
          <p:nvPr/>
        </p:nvSpPr>
        <p:spPr>
          <a:xfrm>
            <a:off x="1403648" y="60496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66" name="Google Shape;766;p39"/>
          <p:cNvSpPr/>
          <p:nvPr/>
        </p:nvSpPr>
        <p:spPr>
          <a:xfrm>
            <a:off x="3383868" y="276082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67" name="Google Shape;767;p39"/>
          <p:cNvSpPr/>
          <p:nvPr/>
        </p:nvSpPr>
        <p:spPr>
          <a:xfrm>
            <a:off x="1907704" y="2007618"/>
            <a:ext cx="8065800" cy="6032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68" name="Google Shape;768;p39"/>
          <p:cNvSpPr/>
          <p:nvPr/>
        </p:nvSpPr>
        <p:spPr>
          <a:xfrm>
            <a:off x="2004704" y="1620259"/>
            <a:ext cx="7488900" cy="1664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69" name="Google Shape;769;p39"/>
          <p:cNvSpPr/>
          <p:nvPr/>
        </p:nvSpPr>
        <p:spPr>
          <a:xfrm>
            <a:off x="-607966" y="2754886"/>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70" name="Google Shape;770;p39"/>
          <p:cNvSpPr/>
          <p:nvPr/>
        </p:nvSpPr>
        <p:spPr>
          <a:xfrm>
            <a:off x="5353076" y="-603448"/>
            <a:ext cx="2376300" cy="2048400"/>
          </a:xfrm>
          <a:prstGeom prst="hexagon">
            <a:avLst>
              <a:gd fmla="val 25000" name="adj"/>
              <a:gd fmla="val 115470" name="vf"/>
            </a:avLst>
          </a:prstGeom>
          <a:solidFill>
            <a:srgbClr val="FFC000">
              <a:alpha val="843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71" name="Google Shape;771;p39"/>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72" name="Google Shape;772;p39"/>
          <p:cNvSpPr txBox="1"/>
          <p:nvPr/>
        </p:nvSpPr>
        <p:spPr>
          <a:xfrm>
            <a:off x="2264161" y="1695525"/>
            <a:ext cx="6673200" cy="6218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rgbClr val="FFFFFF"/>
                </a:solidFill>
              </a:rPr>
              <a:t>4. 느낀점</a:t>
            </a:r>
            <a:endParaRPr b="1" sz="2200">
              <a:solidFill>
                <a:srgbClr val="FFFFFF"/>
              </a:solidFill>
            </a:endParaRPr>
          </a:p>
          <a:p>
            <a:pPr indent="0" lvl="0" marL="0" rtl="0" algn="l">
              <a:spcBef>
                <a:spcPts val="0"/>
              </a:spcBef>
              <a:spcAft>
                <a:spcPts val="0"/>
              </a:spcAft>
              <a:buNone/>
            </a:pPr>
            <a:r>
              <a:t/>
            </a:r>
            <a:endParaRPr b="1" sz="2200">
              <a:solidFill>
                <a:srgbClr val="FFFFFF"/>
              </a:solidFill>
            </a:endParaRPr>
          </a:p>
          <a:p>
            <a:pPr indent="0" lvl="0" marL="0" rtl="0" algn="l">
              <a:spcBef>
                <a:spcPts val="0"/>
              </a:spcBef>
              <a:spcAft>
                <a:spcPts val="0"/>
              </a:spcAft>
              <a:buNone/>
            </a:pPr>
            <a:r>
              <a:rPr b="1" lang="en-US" sz="1500">
                <a:solidFill>
                  <a:srgbClr val="FFFFFF"/>
                </a:solidFill>
              </a:rPr>
              <a:t>이충현 </a:t>
            </a:r>
            <a:r>
              <a:rPr lang="en-US">
                <a:solidFill>
                  <a:srgbClr val="FFFFFF"/>
                </a:solidFill>
              </a:rPr>
              <a:t>– 대학을 다니며 팀 프로젝트는 많이 진행해 봤지만 앱 출시를 목표로 프로젝트를 진행한다는 것에 좀 더 진지하게 프로젝트에 임할 수 있었고 친한 팀원들과 힘을 합쳐 앱개발을 진행하며 즐거웠다. </a:t>
            </a:r>
            <a:endParaRPr>
              <a:solidFill>
                <a:srgbClr val="FFFFFF"/>
              </a:solidFill>
            </a:endParaRPr>
          </a:p>
          <a:p>
            <a:pPr indent="0" lvl="0" marL="0" rtl="0" algn="l">
              <a:spcBef>
                <a:spcPts val="0"/>
              </a:spcBef>
              <a:spcAft>
                <a:spcPts val="0"/>
              </a:spcAft>
              <a:buNone/>
            </a:pPr>
            <a:r>
              <a:rPr b="1" lang="en-US" sz="1500">
                <a:solidFill>
                  <a:srgbClr val="FFFFFF"/>
                </a:solidFill>
              </a:rPr>
              <a:t>이현구 </a:t>
            </a:r>
            <a:r>
              <a:rPr lang="en-US">
                <a:solidFill>
                  <a:srgbClr val="FFFFFF"/>
                </a:solidFill>
              </a:rPr>
              <a:t>- 플러터를 이용하여 어플리케이션을 만드는 경험을 이번 프로젝트에서 처음으로 하게 되었는데 프로젝트가 진행되는 동안 새로운 부분을 배울 수 있어서 좋았고 성취감을 느낄 수 있었습니다. 또한 마음이 잘 맞는 팀원들과 함께 프로젝트를 진행할 수 있게 되어서 더욱 유기적이고 서로에게 시너지역할을 하게 된 것 같아 다행이었습니다. </a:t>
            </a:r>
            <a:endParaRPr>
              <a:solidFill>
                <a:srgbClr val="FFFFFF"/>
              </a:solidFill>
            </a:endParaRPr>
          </a:p>
          <a:p>
            <a:pPr indent="0" lvl="0" marL="0" rtl="0" algn="l">
              <a:spcBef>
                <a:spcPts val="0"/>
              </a:spcBef>
              <a:spcAft>
                <a:spcPts val="0"/>
              </a:spcAft>
              <a:buNone/>
            </a:pPr>
            <a:r>
              <a:rPr b="1" lang="en-US" sz="1500">
                <a:solidFill>
                  <a:srgbClr val="FFFFFF"/>
                </a:solidFill>
              </a:rPr>
              <a:t>이태양 </a:t>
            </a:r>
            <a:r>
              <a:rPr lang="en-US">
                <a:solidFill>
                  <a:srgbClr val="FFFFFF"/>
                </a:solidFill>
              </a:rPr>
              <a:t>- 이번 캡스톤 수업을 통해서 어플리케이션을 계획하고 구성 하며 개발 까지 해본 경험을 할 수 있었습니다. 개발을 하면서 협업에 대해서 배울 수 있어고 지금 까지 동기들과 함께 이렇게 오랫동안 프로젝트를 해본적이 없었고 같이 서로 모르는 부분에 대해서 피드백 하며 개발할 수 있어서 좋은 경험이 였던거 같습니다. 또한 새로운 플랫폼인 안드로이드 스튜디오를 어떤 방식으로 접근하고 개발하는지 알 수 있게 되었으며 api에 대해 조금더 자세하게 알 수 있게 되어서 좋은 공부였다고 생각합니다!! </a:t>
            </a:r>
            <a:endParaRPr>
              <a:solidFill>
                <a:srgbClr val="FFFFFF"/>
              </a:solidFill>
            </a:endParaRPr>
          </a:p>
          <a:p>
            <a:pPr indent="0" lvl="0" marL="0" rtl="0" algn="l">
              <a:spcBef>
                <a:spcPts val="0"/>
              </a:spcBef>
              <a:spcAft>
                <a:spcPts val="0"/>
              </a:spcAft>
              <a:buNone/>
            </a:pPr>
            <a:r>
              <a:rPr b="1" lang="en-US" sz="1500">
                <a:solidFill>
                  <a:srgbClr val="FFFFFF"/>
                </a:solidFill>
              </a:rPr>
              <a:t>김현수</a:t>
            </a:r>
            <a:r>
              <a:rPr lang="en-US" sz="1500">
                <a:solidFill>
                  <a:srgbClr val="FFFFFF"/>
                </a:solidFill>
              </a:rPr>
              <a:t> </a:t>
            </a:r>
            <a:r>
              <a:rPr lang="en-US">
                <a:solidFill>
                  <a:srgbClr val="FFFFFF"/>
                </a:solidFill>
              </a:rPr>
              <a:t>- 애플리케이션 제작과 dart 언어, 플러터라는 툴, 파이어베이스, API 등등 하나부터 열까지 전부 처음 시도해보고 도전해 보는 것이였습니다. 개발을 하며 어려운 부분에 대해서는 토론도 하고 서로 공부하며협업하는 것에 대해 배울 수 있었고, 팀으로 진행되는 프로젝트에서 어떤식으로 진행해 나가야 하는지를 많이 배울 수 있었던거 같아 좋았습니다.</a:t>
            </a:r>
            <a:endParaRPr b="1">
              <a:solidFill>
                <a:srgbClr val="FFFFFF"/>
              </a:solidFill>
            </a:endParaRPr>
          </a:p>
          <a:p>
            <a:pPr indent="0" lvl="0" marL="0" rtl="0" algn="l">
              <a:spcBef>
                <a:spcPts val="0"/>
              </a:spcBef>
              <a:spcAft>
                <a:spcPts val="0"/>
              </a:spcAft>
              <a:buNone/>
            </a:pPr>
            <a:r>
              <a:t/>
            </a:r>
            <a:endParaRPr>
              <a:solidFill>
                <a:srgbClr val="FFFFFF"/>
              </a:solidFill>
            </a:endParaRPr>
          </a:p>
          <a:p>
            <a:pPr indent="0" lvl="0" marL="457200" marR="0" rtl="0" algn="l">
              <a:lnSpc>
                <a:spcPct val="100000"/>
              </a:lnSpc>
              <a:spcBef>
                <a:spcPts val="0"/>
              </a:spcBef>
              <a:spcAft>
                <a:spcPts val="0"/>
              </a:spcAft>
              <a:buNone/>
            </a:pPr>
            <a:r>
              <a:t/>
            </a:r>
            <a:endParaRPr b="1" sz="2800">
              <a:solidFill>
                <a:srgbClr val="FFFFFF"/>
              </a:solidFill>
            </a:endParaRPr>
          </a:p>
          <a:p>
            <a:pPr indent="0" lvl="0" marL="0" marR="0" rtl="0" algn="l">
              <a:lnSpc>
                <a:spcPct val="100000"/>
              </a:lnSpc>
              <a:spcBef>
                <a:spcPts val="0"/>
              </a:spcBef>
              <a:spcAft>
                <a:spcPts val="0"/>
              </a:spcAft>
              <a:buNone/>
            </a:pPr>
            <a:r>
              <a:t/>
            </a:r>
            <a:endParaRPr b="1" sz="28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0"/>
          <p:cNvSpPr/>
          <p:nvPr/>
        </p:nvSpPr>
        <p:spPr>
          <a:xfrm>
            <a:off x="3372856" y="492502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78" name="Google Shape;778;p40"/>
          <p:cNvSpPr/>
          <p:nvPr/>
        </p:nvSpPr>
        <p:spPr>
          <a:xfrm>
            <a:off x="1392636" y="386104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79" name="Google Shape;779;p40"/>
          <p:cNvSpPr txBox="1"/>
          <p:nvPr/>
        </p:nvSpPr>
        <p:spPr>
          <a:xfrm>
            <a:off x="3768900" y="3257108"/>
            <a:ext cx="5375100"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1" i="0" lang="en-US" sz="6600" u="none" cap="none" strike="noStrike">
                <a:solidFill>
                  <a:srgbClr val="996133"/>
                </a:solidFill>
                <a:latin typeface="Arimo"/>
                <a:ea typeface="Arimo"/>
                <a:cs typeface="Arimo"/>
                <a:sym typeface="Arimo"/>
              </a:rPr>
              <a:t>Thank</a:t>
            </a:r>
            <a:r>
              <a:rPr b="1" i="0" lang="en-US" sz="6600" u="none" cap="none" strike="noStrike">
                <a:solidFill>
                  <a:schemeClr val="dk1"/>
                </a:solidFill>
                <a:latin typeface="Arimo"/>
                <a:ea typeface="Arimo"/>
                <a:cs typeface="Arimo"/>
                <a:sym typeface="Arimo"/>
              </a:rPr>
              <a:t> </a:t>
            </a:r>
            <a:r>
              <a:rPr b="1" i="0" lang="en-US" sz="6600" u="none" cap="none" strike="noStrike">
                <a:solidFill>
                  <a:srgbClr val="FFC000"/>
                </a:solidFill>
                <a:latin typeface="Arimo"/>
                <a:ea typeface="Arimo"/>
                <a:cs typeface="Arimo"/>
                <a:sym typeface="Arimo"/>
              </a:rPr>
              <a:t>You</a:t>
            </a:r>
            <a:endParaRPr b="1" i="0" sz="6600" u="none" cap="none" strike="noStrike">
              <a:solidFill>
                <a:srgbClr val="FFC000"/>
              </a:solidFill>
              <a:latin typeface="Arimo"/>
              <a:ea typeface="Arimo"/>
              <a:cs typeface="Arimo"/>
              <a:sym typeface="Arimo"/>
            </a:endParaRPr>
          </a:p>
        </p:txBody>
      </p:sp>
      <p:sp>
        <p:nvSpPr>
          <p:cNvPr id="780" name="Google Shape;780;p40"/>
          <p:cNvSpPr/>
          <p:nvPr/>
        </p:nvSpPr>
        <p:spPr>
          <a:xfrm>
            <a:off x="-607966" y="553160"/>
            <a:ext cx="2376264" cy="2048503"/>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81" name="Google Shape;781;p40"/>
          <p:cNvSpPr/>
          <p:nvPr/>
        </p:nvSpPr>
        <p:spPr>
          <a:xfrm>
            <a:off x="1403647" y="1620259"/>
            <a:ext cx="2392141" cy="2086871"/>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82" name="Google Shape;782;p40"/>
          <p:cNvSpPr/>
          <p:nvPr/>
        </p:nvSpPr>
        <p:spPr>
          <a:xfrm>
            <a:off x="-607966" y="2754886"/>
            <a:ext cx="2376264" cy="2048503"/>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783" name="Google Shape;783;p40"/>
          <p:cNvSpPr/>
          <p:nvPr/>
        </p:nvSpPr>
        <p:spPr>
          <a:xfrm>
            <a:off x="1403648" y="6049687"/>
            <a:ext cx="2376264" cy="2048503"/>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mc:AlternateContent>
    <mc:Choice Requires="p14">
      <p:transition spd="slow" p14:dur="44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p:nvPr/>
        </p:nvSpPr>
        <p:spPr>
          <a:xfrm>
            <a:off x="7333296" y="494116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40" name="Google Shape;140;p15"/>
          <p:cNvSpPr/>
          <p:nvPr/>
        </p:nvSpPr>
        <p:spPr>
          <a:xfrm>
            <a:off x="5353076" y="600514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41" name="Google Shape;141;p15"/>
          <p:cNvSpPr/>
          <p:nvPr/>
        </p:nvSpPr>
        <p:spPr>
          <a:xfrm>
            <a:off x="7333296" y="-163423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42" name="Google Shape;142;p15"/>
          <p:cNvSpPr/>
          <p:nvPr/>
        </p:nvSpPr>
        <p:spPr>
          <a:xfrm>
            <a:off x="7333296" y="52600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43" name="Google Shape;143;p15"/>
          <p:cNvSpPr/>
          <p:nvPr/>
        </p:nvSpPr>
        <p:spPr>
          <a:xfrm>
            <a:off x="3372856" y="-1649511"/>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44" name="Google Shape;144;p15"/>
          <p:cNvSpPr/>
          <p:nvPr/>
        </p:nvSpPr>
        <p:spPr>
          <a:xfrm>
            <a:off x="1403648" y="6049687"/>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45" name="Google Shape;145;p15"/>
          <p:cNvSpPr/>
          <p:nvPr/>
        </p:nvSpPr>
        <p:spPr>
          <a:xfrm>
            <a:off x="-607966" y="4968323"/>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46" name="Google Shape;146;p15"/>
          <p:cNvSpPr/>
          <p:nvPr/>
        </p:nvSpPr>
        <p:spPr>
          <a:xfrm>
            <a:off x="-607966" y="-160708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47" name="Google Shape;147;p15"/>
          <p:cNvSpPr/>
          <p:nvPr/>
        </p:nvSpPr>
        <p:spPr>
          <a:xfrm>
            <a:off x="-607966" y="55316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48" name="Google Shape;148;p15"/>
          <p:cNvSpPr/>
          <p:nvPr/>
        </p:nvSpPr>
        <p:spPr>
          <a:xfrm>
            <a:off x="1403648" y="1634524"/>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Arial"/>
                <a:ea typeface="Arial"/>
                <a:cs typeface="Arial"/>
                <a:sym typeface="Arial"/>
              </a:rPr>
              <a:t>1.</a:t>
            </a:r>
            <a:endParaRPr b="1" i="0" sz="7200" u="none" cap="none" strike="noStrike">
              <a:solidFill>
                <a:schemeClr val="lt1"/>
              </a:solidFill>
              <a:latin typeface="Arial"/>
              <a:ea typeface="Arial"/>
              <a:cs typeface="Arial"/>
              <a:sym typeface="Arial"/>
            </a:endParaRPr>
          </a:p>
        </p:txBody>
      </p:sp>
      <p:sp>
        <p:nvSpPr>
          <p:cNvPr id="149" name="Google Shape;149;p15"/>
          <p:cNvSpPr/>
          <p:nvPr/>
        </p:nvSpPr>
        <p:spPr>
          <a:xfrm>
            <a:off x="5312194" y="3818867"/>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50" name="Google Shape;150;p15"/>
          <p:cNvSpPr/>
          <p:nvPr/>
        </p:nvSpPr>
        <p:spPr>
          <a:xfrm>
            <a:off x="-607966" y="2754886"/>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51" name="Google Shape;151;p15"/>
          <p:cNvSpPr/>
          <p:nvPr/>
        </p:nvSpPr>
        <p:spPr>
          <a:xfrm>
            <a:off x="5353076" y="-60344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52" name="Google Shape;152;p15"/>
          <p:cNvSpPr/>
          <p:nvPr/>
        </p:nvSpPr>
        <p:spPr>
          <a:xfrm>
            <a:off x="7333271" y="2733642"/>
            <a:ext cx="2376300" cy="2048400"/>
          </a:xfrm>
          <a:prstGeom prst="hexagon">
            <a:avLst>
              <a:gd fmla="val 25000" name="adj"/>
              <a:gd fmla="val 115470" name="vf"/>
            </a:avLst>
          </a:prstGeom>
          <a:solidFill>
            <a:srgbClr val="FFC000">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53" name="Google Shape;153;p15"/>
          <p:cNvSpPr txBox="1"/>
          <p:nvPr/>
        </p:nvSpPr>
        <p:spPr>
          <a:xfrm>
            <a:off x="3790925" y="2814025"/>
            <a:ext cx="5353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lang="en-US" sz="4800">
                <a:solidFill>
                  <a:srgbClr val="996133"/>
                </a:solidFill>
              </a:rPr>
              <a:t>작품 개요</a:t>
            </a:r>
            <a:endParaRPr b="1" i="0" sz="4800" u="none" cap="none" strike="noStrike">
              <a:solidFill>
                <a:srgbClr val="99613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p:nvPr/>
        </p:nvSpPr>
        <p:spPr>
          <a:xfrm>
            <a:off x="7333296" y="-163423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59" name="Google Shape;159;p16"/>
          <p:cNvSpPr/>
          <p:nvPr/>
        </p:nvSpPr>
        <p:spPr>
          <a:xfrm>
            <a:off x="3372856" y="-1649511"/>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60" name="Google Shape;160;p16"/>
          <p:cNvSpPr/>
          <p:nvPr/>
        </p:nvSpPr>
        <p:spPr>
          <a:xfrm>
            <a:off x="-607966" y="4968323"/>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61" name="Google Shape;161;p16"/>
          <p:cNvSpPr/>
          <p:nvPr/>
        </p:nvSpPr>
        <p:spPr>
          <a:xfrm>
            <a:off x="-607966" y="-160708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62" name="Google Shape;162;p16"/>
          <p:cNvSpPr/>
          <p:nvPr/>
        </p:nvSpPr>
        <p:spPr>
          <a:xfrm>
            <a:off x="-607966" y="55316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63" name="Google Shape;163;p16"/>
          <p:cNvSpPr/>
          <p:nvPr/>
        </p:nvSpPr>
        <p:spPr>
          <a:xfrm>
            <a:off x="1392636" y="-539980"/>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64" name="Google Shape;164;p16"/>
          <p:cNvSpPr txBox="1"/>
          <p:nvPr/>
        </p:nvSpPr>
        <p:spPr>
          <a:xfrm>
            <a:off x="1104250" y="404675"/>
            <a:ext cx="2952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작품 개요</a:t>
            </a:r>
            <a:endParaRPr b="1" i="0" sz="2800" u="none" cap="none" strike="noStrike">
              <a:solidFill>
                <a:srgbClr val="FFFFFF"/>
              </a:solidFill>
              <a:latin typeface="Arial"/>
              <a:ea typeface="Arial"/>
              <a:cs typeface="Arial"/>
              <a:sym typeface="Arial"/>
            </a:endParaRPr>
          </a:p>
        </p:txBody>
      </p:sp>
      <p:grpSp>
        <p:nvGrpSpPr>
          <p:cNvPr id="165" name="Google Shape;165;p16"/>
          <p:cNvGrpSpPr/>
          <p:nvPr/>
        </p:nvGrpSpPr>
        <p:grpSpPr>
          <a:xfrm>
            <a:off x="1403647" y="526004"/>
            <a:ext cx="8569857" cy="7572083"/>
            <a:chOff x="1403647" y="526004"/>
            <a:chExt cx="8569857" cy="7572083"/>
          </a:xfrm>
        </p:grpSpPr>
        <p:sp>
          <p:nvSpPr>
            <p:cNvPr id="166" name="Google Shape;166;p16"/>
            <p:cNvSpPr/>
            <p:nvPr/>
          </p:nvSpPr>
          <p:spPr>
            <a:xfrm>
              <a:off x="5353076" y="600514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67" name="Google Shape;167;p16"/>
            <p:cNvSpPr/>
            <p:nvPr/>
          </p:nvSpPr>
          <p:spPr>
            <a:xfrm>
              <a:off x="1403647" y="1620259"/>
              <a:ext cx="2392200" cy="20868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68" name="Google Shape;168;p16"/>
            <p:cNvSpPr/>
            <p:nvPr/>
          </p:nvSpPr>
          <p:spPr>
            <a:xfrm>
              <a:off x="3364992" y="548680"/>
              <a:ext cx="2395200" cy="21822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69" name="Google Shape;169;p16"/>
            <p:cNvSpPr/>
            <p:nvPr/>
          </p:nvSpPr>
          <p:spPr>
            <a:xfrm>
              <a:off x="5364088" y="1644940"/>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70" name="Google Shape;170;p16"/>
            <p:cNvSpPr/>
            <p:nvPr/>
          </p:nvSpPr>
          <p:spPr>
            <a:xfrm>
              <a:off x="337285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71" name="Google Shape;171;p16"/>
            <p:cNvSpPr/>
            <p:nvPr/>
          </p:nvSpPr>
          <p:spPr>
            <a:xfrm>
              <a:off x="5353076"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72" name="Google Shape;172;p16"/>
            <p:cNvSpPr/>
            <p:nvPr/>
          </p:nvSpPr>
          <p:spPr>
            <a:xfrm>
              <a:off x="733329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73" name="Google Shape;173;p16"/>
            <p:cNvSpPr/>
            <p:nvPr/>
          </p:nvSpPr>
          <p:spPr>
            <a:xfrm>
              <a:off x="7290816" y="526004"/>
              <a:ext cx="2418600" cy="22050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74" name="Google Shape;174;p16"/>
            <p:cNvSpPr/>
            <p:nvPr/>
          </p:nvSpPr>
          <p:spPr>
            <a:xfrm>
              <a:off x="7334820" y="27548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75" name="Google Shape;175;p16"/>
            <p:cNvSpPr/>
            <p:nvPr/>
          </p:nvSpPr>
          <p:spPr>
            <a:xfrm>
              <a:off x="1403648"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76" name="Google Shape;176;p16"/>
            <p:cNvSpPr/>
            <p:nvPr/>
          </p:nvSpPr>
          <p:spPr>
            <a:xfrm>
              <a:off x="1403648" y="60496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77" name="Google Shape;177;p16"/>
            <p:cNvSpPr/>
            <p:nvPr/>
          </p:nvSpPr>
          <p:spPr>
            <a:xfrm>
              <a:off x="3383868" y="276082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78" name="Google Shape;178;p16"/>
            <p:cNvSpPr/>
            <p:nvPr/>
          </p:nvSpPr>
          <p:spPr>
            <a:xfrm>
              <a:off x="1907704" y="2007618"/>
              <a:ext cx="8065800" cy="6032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79" name="Google Shape;179;p16"/>
            <p:cNvSpPr/>
            <p:nvPr/>
          </p:nvSpPr>
          <p:spPr>
            <a:xfrm>
              <a:off x="2004704" y="1620259"/>
              <a:ext cx="7488900" cy="1664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sp>
        <p:nvSpPr>
          <p:cNvPr id="180" name="Google Shape;180;p16"/>
          <p:cNvSpPr/>
          <p:nvPr/>
        </p:nvSpPr>
        <p:spPr>
          <a:xfrm>
            <a:off x="-607966" y="2754886"/>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81" name="Google Shape;181;p16"/>
          <p:cNvSpPr/>
          <p:nvPr/>
        </p:nvSpPr>
        <p:spPr>
          <a:xfrm>
            <a:off x="5353076" y="-603448"/>
            <a:ext cx="2376264" cy="2048503"/>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82" name="Google Shape;182;p16"/>
          <p:cNvSpPr txBox="1"/>
          <p:nvPr/>
        </p:nvSpPr>
        <p:spPr>
          <a:xfrm>
            <a:off x="2105450" y="2258600"/>
            <a:ext cx="7604100" cy="4588200"/>
          </a:xfrm>
          <a:prstGeom prst="rect">
            <a:avLst/>
          </a:prstGeom>
          <a:noFill/>
          <a:ln>
            <a:noFill/>
          </a:ln>
        </p:spPr>
        <p:txBody>
          <a:bodyPr anchorCtr="0" anchor="t" bIns="45700" lIns="91425" spcFirstLastPara="1" rIns="91425" wrap="square" tIns="45700">
            <a:spAutoFit/>
          </a:bodyPr>
          <a:lstStyle/>
          <a:p>
            <a:pPr indent="0" lvl="0" marL="0" rtl="0" algn="l">
              <a:lnSpc>
                <a:spcPct val="125000"/>
              </a:lnSpc>
              <a:spcBef>
                <a:spcPts val="2800"/>
              </a:spcBef>
              <a:spcAft>
                <a:spcPts val="0"/>
              </a:spcAft>
              <a:buClr>
                <a:schemeClr val="dk1"/>
              </a:buClr>
              <a:buSzPts val="1100"/>
              <a:buFont typeface="Arial"/>
              <a:buNone/>
            </a:pPr>
            <a:r>
              <a:rPr b="1" lang="en-US" sz="1700">
                <a:solidFill>
                  <a:srgbClr val="FFF2CC"/>
                </a:solidFill>
              </a:rPr>
              <a:t>개발 필요성 및 목적</a:t>
            </a:r>
            <a:br>
              <a:rPr b="1" lang="en-US" sz="1700">
                <a:solidFill>
                  <a:srgbClr val="FFF2CC"/>
                </a:solidFill>
              </a:rPr>
            </a:br>
            <a:br>
              <a:rPr b="1" lang="en-US">
                <a:solidFill>
                  <a:srgbClr val="FFF2CC"/>
                </a:solidFill>
              </a:rPr>
            </a:br>
            <a:r>
              <a:rPr b="1" lang="en-US">
                <a:solidFill>
                  <a:srgbClr val="FFF2CC"/>
                </a:solidFill>
              </a:rPr>
              <a:t>현재 대부분의 부동산 거래 어플리케이션의 경우 검색한 지역 내에 있는 매물만 보여주는 방식으로 서비스되고 있다. 이로 인해 실제 도로상황이나 대중교통의 유무에 따라 거주지에서 활동지역까지 이동 시간은 알기 어렵다. 따라서 기존 지역 검색 시스템에서 벗어나 경로 검색을 통해 소요시간 별 매물 서칭 알고리즘 및 어플리케이션 개발이 필요하다.</a:t>
            </a:r>
            <a:br>
              <a:rPr b="1" lang="en-US">
                <a:solidFill>
                  <a:srgbClr val="FFF2CC"/>
                </a:solidFill>
              </a:rPr>
            </a:br>
            <a:r>
              <a:rPr b="1" lang="en-US">
                <a:solidFill>
                  <a:srgbClr val="FFF2CC"/>
                </a:solidFill>
              </a:rPr>
              <a:t>이 어플리케이션은 시존 거주지가 아닌 새로운 지역으로 이사하는 대학생이나 사회 초년생을 주 사용자로 개발했다. </a:t>
            </a:r>
            <a:endParaRPr b="1">
              <a:solidFill>
                <a:srgbClr val="FFF2CC"/>
              </a:solidFill>
            </a:endParaRPr>
          </a:p>
          <a:p>
            <a:pPr indent="0" lvl="0" marL="0" marR="0" rtl="0" algn="l">
              <a:lnSpc>
                <a:spcPct val="100000"/>
              </a:lnSpc>
              <a:spcBef>
                <a:spcPts val="2800"/>
              </a:spcBef>
              <a:spcAft>
                <a:spcPts val="0"/>
              </a:spcAft>
              <a:buClr>
                <a:srgbClr val="000000"/>
              </a:buClr>
              <a:buSzPts val="2500"/>
              <a:buFont typeface="Arial"/>
              <a:buNone/>
            </a:pPr>
            <a:r>
              <a:t/>
            </a:r>
            <a:endParaRPr b="1" sz="2500">
              <a:solidFill>
                <a:srgbClr val="FFF2CC"/>
              </a:solidFill>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FFF2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FFF2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FFF2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t/>
            </a:r>
            <a:endParaRPr b="1" i="0" sz="2500" u="none" cap="none" strike="noStrike">
              <a:solidFill>
                <a:srgbClr val="FFF2CC"/>
              </a:solidFill>
              <a:latin typeface="Arial"/>
              <a:ea typeface="Arial"/>
              <a:cs typeface="Arial"/>
              <a:sym typeface="Arial"/>
            </a:endParaRPr>
          </a:p>
        </p:txBody>
      </p:sp>
      <p:pic>
        <p:nvPicPr>
          <p:cNvPr id="183" name="Google Shape;183;p16"/>
          <p:cNvPicPr preferRelativeResize="0"/>
          <p:nvPr/>
        </p:nvPicPr>
        <p:blipFill rotWithShape="1">
          <a:blip r:embed="rId3">
            <a:alphaModFix/>
          </a:blip>
          <a:srcRect b="0" l="0" r="0" t="0"/>
          <a:stretch/>
        </p:blipFill>
        <p:spPr>
          <a:xfrm rot="-2700000">
            <a:off x="6725733" y="1677921"/>
            <a:ext cx="522726" cy="523201"/>
          </a:xfrm>
          <a:prstGeom prst="rect">
            <a:avLst/>
          </a:prstGeom>
          <a:noFill/>
          <a:ln>
            <a:noFill/>
          </a:ln>
        </p:spPr>
      </p:pic>
      <p:sp>
        <p:nvSpPr>
          <p:cNvPr id="184" name="Google Shape;184;p16"/>
          <p:cNvSpPr txBox="1"/>
          <p:nvPr/>
        </p:nvSpPr>
        <p:spPr>
          <a:xfrm>
            <a:off x="0" y="3517825"/>
            <a:ext cx="13482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900"/>
              <a:buFont typeface="Arial"/>
              <a:buNone/>
            </a:pPr>
            <a:r>
              <a:t/>
            </a:r>
            <a:endParaRPr b="1" i="0" sz="3900" u="none" cap="none" strike="noStrike">
              <a:solidFill>
                <a:srgbClr val="996133"/>
              </a:solidFill>
              <a:latin typeface="Arial"/>
              <a:ea typeface="Arial"/>
              <a:cs typeface="Arial"/>
              <a:sym typeface="Arial"/>
            </a:endParaRPr>
          </a:p>
        </p:txBody>
      </p:sp>
      <p:pic>
        <p:nvPicPr>
          <p:cNvPr id="185" name="Google Shape;185;p16"/>
          <p:cNvPicPr preferRelativeResize="0"/>
          <p:nvPr/>
        </p:nvPicPr>
        <p:blipFill rotWithShape="1">
          <a:blip r:embed="rId3">
            <a:alphaModFix/>
          </a:blip>
          <a:srcRect b="0" l="0" r="0" t="0"/>
          <a:stretch/>
        </p:blipFill>
        <p:spPr>
          <a:xfrm>
            <a:off x="-366961" y="705647"/>
            <a:ext cx="1879742" cy="1881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7"/>
          <p:cNvSpPr/>
          <p:nvPr/>
        </p:nvSpPr>
        <p:spPr>
          <a:xfrm>
            <a:off x="7333296" y="494116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92" name="Google Shape;192;p17"/>
          <p:cNvSpPr/>
          <p:nvPr/>
        </p:nvSpPr>
        <p:spPr>
          <a:xfrm>
            <a:off x="5353076" y="600514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93" name="Google Shape;193;p17"/>
          <p:cNvSpPr/>
          <p:nvPr/>
        </p:nvSpPr>
        <p:spPr>
          <a:xfrm>
            <a:off x="7333296" y="-163423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94" name="Google Shape;194;p17"/>
          <p:cNvSpPr/>
          <p:nvPr/>
        </p:nvSpPr>
        <p:spPr>
          <a:xfrm>
            <a:off x="7333296" y="52600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95" name="Google Shape;195;p17"/>
          <p:cNvSpPr/>
          <p:nvPr/>
        </p:nvSpPr>
        <p:spPr>
          <a:xfrm>
            <a:off x="3372856" y="-1649511"/>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96" name="Google Shape;196;p17"/>
          <p:cNvSpPr/>
          <p:nvPr/>
        </p:nvSpPr>
        <p:spPr>
          <a:xfrm>
            <a:off x="7334820" y="2754887"/>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97" name="Google Shape;197;p17"/>
          <p:cNvSpPr/>
          <p:nvPr/>
        </p:nvSpPr>
        <p:spPr>
          <a:xfrm>
            <a:off x="1403648" y="6049687"/>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98" name="Google Shape;198;p17"/>
          <p:cNvSpPr/>
          <p:nvPr/>
        </p:nvSpPr>
        <p:spPr>
          <a:xfrm>
            <a:off x="-607966" y="4968323"/>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199" name="Google Shape;199;p17"/>
          <p:cNvSpPr/>
          <p:nvPr/>
        </p:nvSpPr>
        <p:spPr>
          <a:xfrm>
            <a:off x="-607966" y="-160708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00" name="Google Shape;200;p17"/>
          <p:cNvSpPr/>
          <p:nvPr/>
        </p:nvSpPr>
        <p:spPr>
          <a:xfrm>
            <a:off x="-607966" y="55316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01" name="Google Shape;201;p17"/>
          <p:cNvSpPr/>
          <p:nvPr/>
        </p:nvSpPr>
        <p:spPr>
          <a:xfrm>
            <a:off x="1403648" y="1634524"/>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Arial"/>
                <a:ea typeface="Arial"/>
                <a:cs typeface="Arial"/>
                <a:sym typeface="Arial"/>
              </a:rPr>
              <a:t>2.</a:t>
            </a:r>
            <a:endParaRPr b="1" i="0" sz="7200" u="none" cap="none" strike="noStrike">
              <a:solidFill>
                <a:schemeClr val="lt1"/>
              </a:solidFill>
              <a:latin typeface="Arial"/>
              <a:ea typeface="Arial"/>
              <a:cs typeface="Arial"/>
              <a:sym typeface="Arial"/>
            </a:endParaRPr>
          </a:p>
        </p:txBody>
      </p:sp>
      <p:sp>
        <p:nvSpPr>
          <p:cNvPr id="202" name="Google Shape;202;p17"/>
          <p:cNvSpPr txBox="1"/>
          <p:nvPr/>
        </p:nvSpPr>
        <p:spPr>
          <a:xfrm>
            <a:off x="3790925" y="2310775"/>
            <a:ext cx="5729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lang="en-US" sz="4800">
                <a:solidFill>
                  <a:srgbClr val="996133"/>
                </a:solidFill>
              </a:rPr>
              <a:t>기술 현황</a:t>
            </a:r>
            <a:endParaRPr b="1" i="0" sz="4800" u="none" cap="none" strike="noStrike">
              <a:solidFill>
                <a:srgbClr val="996133"/>
              </a:solidFill>
              <a:latin typeface="Arial"/>
              <a:ea typeface="Arial"/>
              <a:cs typeface="Arial"/>
              <a:sym typeface="Arial"/>
            </a:endParaRPr>
          </a:p>
        </p:txBody>
      </p:sp>
      <p:sp>
        <p:nvSpPr>
          <p:cNvPr id="203" name="Google Shape;203;p17"/>
          <p:cNvSpPr/>
          <p:nvPr/>
        </p:nvSpPr>
        <p:spPr>
          <a:xfrm>
            <a:off x="5312194" y="3818867"/>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04" name="Google Shape;204;p17"/>
          <p:cNvSpPr/>
          <p:nvPr/>
        </p:nvSpPr>
        <p:spPr>
          <a:xfrm>
            <a:off x="-607966" y="2754886"/>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05" name="Google Shape;205;p17"/>
          <p:cNvSpPr/>
          <p:nvPr/>
        </p:nvSpPr>
        <p:spPr>
          <a:xfrm>
            <a:off x="5353076" y="-60344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06" name="Google Shape;206;p17"/>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12" name="Google Shape;212;p18"/>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13" name="Google Shape;213;p18"/>
          <p:cNvSpPr/>
          <p:nvPr/>
        </p:nvSpPr>
        <p:spPr>
          <a:xfrm>
            <a:off x="-607966" y="4968323"/>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14" name="Google Shape;214;p18"/>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15" name="Google Shape;215;p18"/>
          <p:cNvSpPr/>
          <p:nvPr/>
        </p:nvSpPr>
        <p:spPr>
          <a:xfrm>
            <a:off x="-607966" y="55316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16" name="Google Shape;216;p18"/>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17" name="Google Shape;217;p18"/>
          <p:cNvSpPr txBox="1"/>
          <p:nvPr/>
        </p:nvSpPr>
        <p:spPr>
          <a:xfrm>
            <a:off x="1464644" y="404664"/>
            <a:ext cx="223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기술 현황</a:t>
            </a:r>
            <a:endParaRPr b="1" i="0" sz="2800" u="none" cap="none" strike="noStrike">
              <a:solidFill>
                <a:srgbClr val="FFFFFF"/>
              </a:solidFill>
              <a:latin typeface="Arial"/>
              <a:ea typeface="Arial"/>
              <a:cs typeface="Arial"/>
              <a:sym typeface="Arial"/>
            </a:endParaRPr>
          </a:p>
        </p:txBody>
      </p:sp>
      <p:sp>
        <p:nvSpPr>
          <p:cNvPr id="218" name="Google Shape;218;p18"/>
          <p:cNvSpPr/>
          <p:nvPr/>
        </p:nvSpPr>
        <p:spPr>
          <a:xfrm>
            <a:off x="5353076" y="600514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19" name="Google Shape;219;p18"/>
          <p:cNvSpPr/>
          <p:nvPr/>
        </p:nvSpPr>
        <p:spPr>
          <a:xfrm>
            <a:off x="1403647" y="1620259"/>
            <a:ext cx="2392200" cy="20868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0" name="Google Shape;220;p18"/>
          <p:cNvSpPr/>
          <p:nvPr/>
        </p:nvSpPr>
        <p:spPr>
          <a:xfrm>
            <a:off x="3364992" y="548680"/>
            <a:ext cx="2395200" cy="21822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1" name="Google Shape;221;p18"/>
          <p:cNvSpPr/>
          <p:nvPr/>
        </p:nvSpPr>
        <p:spPr>
          <a:xfrm>
            <a:off x="5364088" y="1644940"/>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2" name="Google Shape;222;p18"/>
          <p:cNvSpPr/>
          <p:nvPr/>
        </p:nvSpPr>
        <p:spPr>
          <a:xfrm>
            <a:off x="337285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3" name="Google Shape;223;p18"/>
          <p:cNvSpPr/>
          <p:nvPr/>
        </p:nvSpPr>
        <p:spPr>
          <a:xfrm>
            <a:off x="5353076"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4" name="Google Shape;224;p18"/>
          <p:cNvSpPr/>
          <p:nvPr/>
        </p:nvSpPr>
        <p:spPr>
          <a:xfrm>
            <a:off x="733329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5" name="Google Shape;225;p18"/>
          <p:cNvSpPr/>
          <p:nvPr/>
        </p:nvSpPr>
        <p:spPr>
          <a:xfrm>
            <a:off x="7290816" y="526004"/>
            <a:ext cx="2418600" cy="22050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6" name="Google Shape;226;p18"/>
          <p:cNvSpPr/>
          <p:nvPr/>
        </p:nvSpPr>
        <p:spPr>
          <a:xfrm>
            <a:off x="7334820" y="27548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7" name="Google Shape;227;p18"/>
          <p:cNvSpPr/>
          <p:nvPr/>
        </p:nvSpPr>
        <p:spPr>
          <a:xfrm>
            <a:off x="1403648"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8" name="Google Shape;228;p18"/>
          <p:cNvSpPr/>
          <p:nvPr/>
        </p:nvSpPr>
        <p:spPr>
          <a:xfrm>
            <a:off x="1403648" y="60496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29" name="Google Shape;229;p18"/>
          <p:cNvSpPr/>
          <p:nvPr/>
        </p:nvSpPr>
        <p:spPr>
          <a:xfrm>
            <a:off x="3383868" y="276082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30" name="Google Shape;230;p18"/>
          <p:cNvSpPr/>
          <p:nvPr/>
        </p:nvSpPr>
        <p:spPr>
          <a:xfrm>
            <a:off x="1907704" y="2007618"/>
            <a:ext cx="8065800" cy="6032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31" name="Google Shape;231;p18"/>
          <p:cNvSpPr/>
          <p:nvPr/>
        </p:nvSpPr>
        <p:spPr>
          <a:xfrm>
            <a:off x="2004704" y="1620259"/>
            <a:ext cx="7488900" cy="1664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32" name="Google Shape;232;p18"/>
          <p:cNvSpPr/>
          <p:nvPr/>
        </p:nvSpPr>
        <p:spPr>
          <a:xfrm>
            <a:off x="-607966" y="2754886"/>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33" name="Google Shape;233;p18"/>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34" name="Google Shape;234;p18"/>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35" name="Google Shape;235;p18"/>
          <p:cNvSpPr txBox="1"/>
          <p:nvPr/>
        </p:nvSpPr>
        <p:spPr>
          <a:xfrm>
            <a:off x="1886587" y="1715525"/>
            <a:ext cx="7604100" cy="8928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rgbClr val="FFF2CC"/>
              </a:buClr>
              <a:buSzPts val="2600"/>
              <a:buFont typeface="Arial"/>
              <a:buChar char="-"/>
            </a:pPr>
            <a:r>
              <a:t/>
            </a:r>
            <a:endParaRPr b="1" i="0" sz="2600" u="none" cap="none" strike="noStrike">
              <a:solidFill>
                <a:srgbClr val="FFF2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rgbClr val="FFF2CC"/>
              </a:solidFill>
              <a:latin typeface="Arial"/>
              <a:ea typeface="Arial"/>
              <a:cs typeface="Arial"/>
              <a:sym typeface="Arial"/>
            </a:endParaRPr>
          </a:p>
        </p:txBody>
      </p:sp>
      <p:sp>
        <p:nvSpPr>
          <p:cNvPr id="236" name="Google Shape;236;p18"/>
          <p:cNvSpPr txBox="1"/>
          <p:nvPr/>
        </p:nvSpPr>
        <p:spPr>
          <a:xfrm>
            <a:off x="2004700" y="1715525"/>
            <a:ext cx="8229600" cy="4943400"/>
          </a:xfrm>
          <a:prstGeom prst="rect">
            <a:avLst/>
          </a:prstGeom>
          <a:noFill/>
          <a:ln>
            <a:noFill/>
          </a:ln>
        </p:spPr>
        <p:txBody>
          <a:bodyPr anchorCtr="0" anchor="t" bIns="45700" lIns="91425" spcFirstLastPara="1" rIns="91425" wrap="square" tIns="45700">
            <a:normAutofit/>
          </a:bodyPr>
          <a:lstStyle/>
          <a:p>
            <a:pPr indent="0" lvl="1" marL="0" rtl="0" algn="l">
              <a:lnSpc>
                <a:spcPct val="90000"/>
              </a:lnSpc>
              <a:spcBef>
                <a:spcPts val="360"/>
              </a:spcBef>
              <a:spcAft>
                <a:spcPts val="0"/>
              </a:spcAft>
              <a:buNone/>
            </a:pPr>
            <a:r>
              <a:rPr b="1" lang="en-US" sz="2300">
                <a:solidFill>
                  <a:srgbClr val="FFE599"/>
                </a:solidFill>
                <a:latin typeface="Jua"/>
                <a:ea typeface="Jua"/>
                <a:cs typeface="Jua"/>
                <a:sym typeface="Jua"/>
              </a:rPr>
              <a:t>1. 기존 어플리케이션 : 다방, 직방</a:t>
            </a:r>
            <a:endParaRPr b="1" sz="17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700">
              <a:solidFill>
                <a:srgbClr val="FFE599"/>
              </a:solidFill>
              <a:latin typeface="Jua"/>
              <a:ea typeface="Jua"/>
              <a:cs typeface="Jua"/>
              <a:sym typeface="Jua"/>
            </a:endParaRPr>
          </a:p>
          <a:p>
            <a:pPr indent="0" lvl="0" marL="127000" rtl="0" algn="l">
              <a:lnSpc>
                <a:spcPct val="115000"/>
              </a:lnSpc>
              <a:spcBef>
                <a:spcPts val="1200"/>
              </a:spcBef>
              <a:spcAft>
                <a:spcPts val="0"/>
              </a:spcAft>
              <a:buNone/>
            </a:pPr>
            <a:r>
              <a:rPr lang="en-US" sz="2000">
                <a:solidFill>
                  <a:srgbClr val="FFE599"/>
                </a:solidFill>
                <a:latin typeface="Jua"/>
                <a:ea typeface="Jua"/>
                <a:cs typeface="Jua"/>
                <a:sym typeface="Jua"/>
              </a:rPr>
              <a:t>빅데이터와 AI 등 4차산업 시스템을 적극적으로 활용하지 않고 사용자의 </a:t>
            </a:r>
            <a:endParaRPr sz="2000">
              <a:solidFill>
                <a:srgbClr val="FFE599"/>
              </a:solidFill>
              <a:latin typeface="Jua"/>
              <a:ea typeface="Jua"/>
              <a:cs typeface="Jua"/>
              <a:sym typeface="Jua"/>
            </a:endParaRPr>
          </a:p>
          <a:p>
            <a:pPr indent="0" lvl="0" marL="0" rtl="0" algn="l">
              <a:lnSpc>
                <a:spcPct val="115000"/>
              </a:lnSpc>
              <a:spcBef>
                <a:spcPts val="1200"/>
              </a:spcBef>
              <a:spcAft>
                <a:spcPts val="0"/>
              </a:spcAft>
              <a:buNone/>
            </a:pPr>
            <a:r>
              <a:rPr lang="en-US" sz="2000">
                <a:solidFill>
                  <a:srgbClr val="FFE599"/>
                </a:solidFill>
                <a:latin typeface="Jua"/>
                <a:ea typeface="Jua"/>
                <a:cs typeface="Jua"/>
                <a:sym typeface="Jua"/>
              </a:rPr>
              <a:t> 개선요구 를 즉각반응하지 못한 직방,다방을 밀어내고 새로운 2세대 </a:t>
            </a:r>
            <a:endParaRPr sz="2000">
              <a:solidFill>
                <a:srgbClr val="FFE599"/>
              </a:solidFill>
              <a:latin typeface="Jua"/>
              <a:ea typeface="Jua"/>
              <a:cs typeface="Jua"/>
              <a:sym typeface="Jua"/>
            </a:endParaRPr>
          </a:p>
          <a:p>
            <a:pPr indent="0" lvl="0" marL="0" rtl="0" algn="l">
              <a:lnSpc>
                <a:spcPct val="115000"/>
              </a:lnSpc>
              <a:spcBef>
                <a:spcPts val="1200"/>
              </a:spcBef>
              <a:spcAft>
                <a:spcPts val="0"/>
              </a:spcAft>
              <a:buClr>
                <a:schemeClr val="dk1"/>
              </a:buClr>
              <a:buSzPts val="1100"/>
              <a:buFont typeface="Arial"/>
              <a:buNone/>
            </a:pPr>
            <a:r>
              <a:rPr lang="en-US" sz="2000">
                <a:solidFill>
                  <a:srgbClr val="FFE599"/>
                </a:solidFill>
                <a:latin typeface="Jua"/>
                <a:ea typeface="Jua"/>
                <a:cs typeface="Jua"/>
                <a:sym typeface="Jua"/>
              </a:rPr>
              <a:t> 차지하기위한 프롭테크 개발 경쟁이 활발히 진행중입니다.</a:t>
            </a:r>
            <a:endParaRPr sz="2000">
              <a:solidFill>
                <a:srgbClr val="FFE599"/>
              </a:solidFill>
              <a:latin typeface="Jua"/>
              <a:ea typeface="Jua"/>
              <a:cs typeface="Jua"/>
              <a:sym typeface="Jua"/>
            </a:endParaRPr>
          </a:p>
          <a:p>
            <a:pPr indent="0" lvl="0" marL="0" rtl="0" algn="l">
              <a:lnSpc>
                <a:spcPct val="90000"/>
              </a:lnSpc>
              <a:spcBef>
                <a:spcPts val="1200"/>
              </a:spcBef>
              <a:spcAft>
                <a:spcPts val="0"/>
              </a:spcAft>
              <a:buNone/>
            </a:pPr>
            <a:r>
              <a:t/>
            </a:r>
            <a:endParaRPr sz="20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2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200">
              <a:solidFill>
                <a:srgbClr val="FFE599"/>
              </a:solidFill>
              <a:latin typeface="Jua"/>
              <a:ea typeface="Jua"/>
              <a:cs typeface="Jua"/>
              <a:sym typeface="Jua"/>
            </a:endParaRPr>
          </a:p>
          <a:p>
            <a:pPr indent="0" lvl="0" marL="1371600" rtl="0" algn="l">
              <a:lnSpc>
                <a:spcPct val="90000"/>
              </a:lnSpc>
              <a:spcBef>
                <a:spcPts val="300"/>
              </a:spcBef>
              <a:spcAft>
                <a:spcPts val="0"/>
              </a:spcAft>
              <a:buNone/>
            </a:pPr>
            <a:r>
              <a:t/>
            </a:r>
            <a:endParaRPr sz="15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15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1500">
              <a:solidFill>
                <a:srgbClr val="FFE599"/>
              </a:solidFill>
              <a:latin typeface="Jua"/>
              <a:ea typeface="Jua"/>
              <a:cs typeface="Jua"/>
              <a:sym typeface="Jua"/>
            </a:endParaRPr>
          </a:p>
          <a:p>
            <a:pPr indent="0" lvl="1" marL="0" rtl="0" algn="l">
              <a:lnSpc>
                <a:spcPct val="90000"/>
              </a:lnSpc>
              <a:spcBef>
                <a:spcPts val="360"/>
              </a:spcBef>
              <a:spcAft>
                <a:spcPts val="0"/>
              </a:spcAft>
              <a:buNone/>
            </a:pPr>
            <a:r>
              <a:t/>
            </a:r>
            <a:endParaRPr sz="12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2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2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200">
              <a:solidFill>
                <a:srgbClr val="FFE599"/>
              </a:solidFill>
              <a:latin typeface="Jua"/>
              <a:ea typeface="Jua"/>
              <a:cs typeface="Jua"/>
              <a:sym typeface="Jua"/>
            </a:endParaRPr>
          </a:p>
        </p:txBody>
      </p:sp>
      <p:pic>
        <p:nvPicPr>
          <p:cNvPr id="237" name="Google Shape;237;p18"/>
          <p:cNvPicPr preferRelativeResize="0"/>
          <p:nvPr/>
        </p:nvPicPr>
        <p:blipFill>
          <a:blip r:embed="rId3">
            <a:alphaModFix/>
          </a:blip>
          <a:stretch>
            <a:fillRect/>
          </a:stretch>
        </p:blipFill>
        <p:spPr>
          <a:xfrm>
            <a:off x="2093588" y="3939699"/>
            <a:ext cx="2598678" cy="2399950"/>
          </a:xfrm>
          <a:prstGeom prst="rect">
            <a:avLst/>
          </a:prstGeom>
          <a:noFill/>
          <a:ln>
            <a:noFill/>
          </a:ln>
        </p:spPr>
      </p:pic>
      <p:sp>
        <p:nvSpPr>
          <p:cNvPr id="238" name="Google Shape;238;p18"/>
          <p:cNvSpPr/>
          <p:nvPr/>
        </p:nvSpPr>
        <p:spPr>
          <a:xfrm>
            <a:off x="4874500" y="3939700"/>
            <a:ext cx="4619100" cy="291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27000" rtl="0" algn="l">
              <a:lnSpc>
                <a:spcPct val="115000"/>
              </a:lnSpc>
              <a:spcBef>
                <a:spcPts val="2000"/>
              </a:spcBef>
              <a:spcAft>
                <a:spcPts val="0"/>
              </a:spcAft>
              <a:buNone/>
            </a:pPr>
            <a:r>
              <a:rPr lang="en-US"/>
              <a:t>“직방, 다방 등 국내 첫 프롭테크 기업들이 자리를 잡은 이후 2세대라 불릴 만 한 부동산 플랫폼이 두각을 드러내기 시작했다. 프롭테크(Prob Tech)는 부동산 (Property)과 정보기술(Technology)의 합성어다. 부동산사업과 첨단 기술을 결합한 새로운 형태의 산업과 서비스를 뜻한다.” ,“2세대 프롭테크 기업들은 빅데이터, AI 등 4차 산업 기술로 정보를 고도화하거나 1세대 프롭테크 기업 ‘직방’, ‘다방’의 맹 점을 포착했다. 한세대만큼 이용자 친화적으로 진화했다.”</a:t>
            </a:r>
            <a:br>
              <a:rPr lang="en-US"/>
            </a:br>
            <a:r>
              <a:rPr i="1" lang="en-US" sz="1100">
                <a:solidFill>
                  <a:schemeClr val="dk1"/>
                </a:solidFill>
              </a:rPr>
              <a:t>토요경제 김자혜 기자 “직방, 다방 비켜” 기지개 켜는 프롭테크 2세대 </a:t>
            </a:r>
            <a:endParaRPr i="1" sz="1100">
              <a:solidFill>
                <a:schemeClr val="dk1"/>
              </a:solidFill>
            </a:endParaRPr>
          </a:p>
          <a:p>
            <a:pPr indent="0" lvl="0" marL="127000" rtl="0" algn="l">
              <a:lnSpc>
                <a:spcPct val="115000"/>
              </a:lnSpc>
              <a:spcBef>
                <a:spcPts val="2000"/>
              </a:spcBef>
              <a:spcAft>
                <a:spcPts val="2000"/>
              </a:spcAft>
              <a:buClr>
                <a:schemeClr val="dk1"/>
              </a:buClr>
              <a:buSzPts val="1100"/>
              <a:buFont typeface="Arial"/>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44" name="Google Shape;244;p19"/>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45" name="Google Shape;245;p19"/>
          <p:cNvSpPr/>
          <p:nvPr/>
        </p:nvSpPr>
        <p:spPr>
          <a:xfrm>
            <a:off x="-607966" y="4968323"/>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46" name="Google Shape;246;p19"/>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47" name="Google Shape;247;p19"/>
          <p:cNvSpPr/>
          <p:nvPr/>
        </p:nvSpPr>
        <p:spPr>
          <a:xfrm>
            <a:off x="-607966" y="55316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48" name="Google Shape;248;p19"/>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49" name="Google Shape;249;p19"/>
          <p:cNvSpPr txBox="1"/>
          <p:nvPr/>
        </p:nvSpPr>
        <p:spPr>
          <a:xfrm>
            <a:off x="1464644" y="404664"/>
            <a:ext cx="223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기술 현황</a:t>
            </a:r>
            <a:endParaRPr b="1" i="0" sz="2800" u="none" cap="none" strike="noStrike">
              <a:solidFill>
                <a:srgbClr val="FFFFFF"/>
              </a:solidFill>
              <a:latin typeface="Arial"/>
              <a:ea typeface="Arial"/>
              <a:cs typeface="Arial"/>
              <a:sym typeface="Arial"/>
            </a:endParaRPr>
          </a:p>
        </p:txBody>
      </p:sp>
      <p:sp>
        <p:nvSpPr>
          <p:cNvPr id="250" name="Google Shape;250;p19"/>
          <p:cNvSpPr/>
          <p:nvPr/>
        </p:nvSpPr>
        <p:spPr>
          <a:xfrm>
            <a:off x="5353076" y="600514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51" name="Google Shape;251;p19"/>
          <p:cNvSpPr/>
          <p:nvPr/>
        </p:nvSpPr>
        <p:spPr>
          <a:xfrm>
            <a:off x="1403647" y="1620259"/>
            <a:ext cx="2392200" cy="20868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52" name="Google Shape;252;p19"/>
          <p:cNvSpPr/>
          <p:nvPr/>
        </p:nvSpPr>
        <p:spPr>
          <a:xfrm>
            <a:off x="3364992" y="548680"/>
            <a:ext cx="2395200" cy="21822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53" name="Google Shape;253;p19"/>
          <p:cNvSpPr/>
          <p:nvPr/>
        </p:nvSpPr>
        <p:spPr>
          <a:xfrm>
            <a:off x="5364088" y="1644940"/>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54" name="Google Shape;254;p19"/>
          <p:cNvSpPr/>
          <p:nvPr/>
        </p:nvSpPr>
        <p:spPr>
          <a:xfrm>
            <a:off x="337285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55" name="Google Shape;255;p19"/>
          <p:cNvSpPr/>
          <p:nvPr/>
        </p:nvSpPr>
        <p:spPr>
          <a:xfrm>
            <a:off x="5353076"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56" name="Google Shape;256;p19"/>
          <p:cNvSpPr/>
          <p:nvPr/>
        </p:nvSpPr>
        <p:spPr>
          <a:xfrm>
            <a:off x="733329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57" name="Google Shape;257;p19"/>
          <p:cNvSpPr/>
          <p:nvPr/>
        </p:nvSpPr>
        <p:spPr>
          <a:xfrm>
            <a:off x="7290816" y="526004"/>
            <a:ext cx="2418600" cy="22050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58" name="Google Shape;258;p19"/>
          <p:cNvSpPr/>
          <p:nvPr/>
        </p:nvSpPr>
        <p:spPr>
          <a:xfrm>
            <a:off x="7334820" y="27548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59" name="Google Shape;259;p19"/>
          <p:cNvSpPr/>
          <p:nvPr/>
        </p:nvSpPr>
        <p:spPr>
          <a:xfrm>
            <a:off x="1403648"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60" name="Google Shape;260;p19"/>
          <p:cNvSpPr/>
          <p:nvPr/>
        </p:nvSpPr>
        <p:spPr>
          <a:xfrm>
            <a:off x="1403648" y="60496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61" name="Google Shape;261;p19"/>
          <p:cNvSpPr/>
          <p:nvPr/>
        </p:nvSpPr>
        <p:spPr>
          <a:xfrm>
            <a:off x="3383868" y="276082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62" name="Google Shape;262;p19"/>
          <p:cNvSpPr/>
          <p:nvPr/>
        </p:nvSpPr>
        <p:spPr>
          <a:xfrm>
            <a:off x="1907704" y="2007618"/>
            <a:ext cx="8065800" cy="6032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63" name="Google Shape;263;p19"/>
          <p:cNvSpPr/>
          <p:nvPr/>
        </p:nvSpPr>
        <p:spPr>
          <a:xfrm>
            <a:off x="2004704" y="1620259"/>
            <a:ext cx="7488900" cy="1664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64" name="Google Shape;264;p19"/>
          <p:cNvSpPr/>
          <p:nvPr/>
        </p:nvSpPr>
        <p:spPr>
          <a:xfrm>
            <a:off x="-607966" y="2754886"/>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65" name="Google Shape;265;p19"/>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66" name="Google Shape;266;p19"/>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67" name="Google Shape;267;p19"/>
          <p:cNvSpPr txBox="1"/>
          <p:nvPr/>
        </p:nvSpPr>
        <p:spPr>
          <a:xfrm>
            <a:off x="1886587" y="1715525"/>
            <a:ext cx="7604100" cy="8928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t/>
            </a:r>
            <a:endParaRPr b="1" i="0" sz="2600" u="none" cap="none" strike="noStrike">
              <a:solidFill>
                <a:srgbClr val="FFF2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rgbClr val="FFF2CC"/>
              </a:solidFill>
              <a:latin typeface="Arial"/>
              <a:ea typeface="Arial"/>
              <a:cs typeface="Arial"/>
              <a:sym typeface="Arial"/>
            </a:endParaRPr>
          </a:p>
        </p:txBody>
      </p:sp>
      <p:sp>
        <p:nvSpPr>
          <p:cNvPr id="268" name="Google Shape;268;p19"/>
          <p:cNvSpPr txBox="1"/>
          <p:nvPr/>
        </p:nvSpPr>
        <p:spPr>
          <a:xfrm>
            <a:off x="1886575" y="760225"/>
            <a:ext cx="8229600" cy="4943400"/>
          </a:xfrm>
          <a:prstGeom prst="rect">
            <a:avLst/>
          </a:prstGeom>
          <a:noFill/>
          <a:ln>
            <a:noFill/>
          </a:ln>
        </p:spPr>
        <p:txBody>
          <a:bodyPr anchorCtr="0" anchor="t" bIns="45700" lIns="91425" spcFirstLastPara="1" rIns="91425" wrap="square" tIns="45700">
            <a:normAutofit/>
          </a:bodyPr>
          <a:lstStyle/>
          <a:p>
            <a:pPr indent="-152400" lvl="2" marL="685800" rtl="0" algn="l">
              <a:lnSpc>
                <a:spcPct val="90000"/>
              </a:lnSpc>
              <a:spcBef>
                <a:spcPts val="240"/>
              </a:spcBef>
              <a:spcAft>
                <a:spcPts val="0"/>
              </a:spcAft>
              <a:buNone/>
            </a:pPr>
            <a:r>
              <a:t/>
            </a:r>
            <a:endParaRPr sz="1500">
              <a:solidFill>
                <a:srgbClr val="FFE599"/>
              </a:solidFill>
              <a:latin typeface="Jua"/>
              <a:ea typeface="Jua"/>
              <a:cs typeface="Jua"/>
              <a:sym typeface="Jua"/>
            </a:endParaRPr>
          </a:p>
          <a:p>
            <a:pPr indent="0" lvl="2" marL="0" rtl="0" algn="l">
              <a:lnSpc>
                <a:spcPct val="90000"/>
              </a:lnSpc>
              <a:spcBef>
                <a:spcPts val="240"/>
              </a:spcBef>
              <a:spcAft>
                <a:spcPts val="0"/>
              </a:spcAft>
              <a:buNone/>
            </a:pPr>
            <a:r>
              <a:t/>
            </a:r>
            <a:endParaRPr sz="15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5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500">
              <a:solidFill>
                <a:srgbClr val="FFE599"/>
              </a:solidFill>
              <a:latin typeface="Jua"/>
              <a:ea typeface="Jua"/>
              <a:cs typeface="Jua"/>
              <a:sym typeface="Jua"/>
            </a:endParaRPr>
          </a:p>
          <a:p>
            <a:pPr indent="0" lvl="1" marL="0" rtl="0" algn="l">
              <a:lnSpc>
                <a:spcPct val="90000"/>
              </a:lnSpc>
              <a:spcBef>
                <a:spcPts val="360"/>
              </a:spcBef>
              <a:spcAft>
                <a:spcPts val="0"/>
              </a:spcAft>
              <a:buNone/>
            </a:pPr>
            <a:r>
              <a:rPr b="1" lang="en-US" sz="2100">
                <a:solidFill>
                  <a:srgbClr val="FFE599"/>
                </a:solidFill>
                <a:latin typeface="Jua"/>
                <a:ea typeface="Jua"/>
                <a:cs typeface="Jua"/>
                <a:sym typeface="Jua"/>
              </a:rPr>
              <a:t>2.지도 API : 네이버 지도, 구글 지도</a:t>
            </a:r>
            <a:endParaRPr b="1" sz="1500">
              <a:solidFill>
                <a:srgbClr val="FFE599"/>
              </a:solidFill>
              <a:latin typeface="Jua"/>
              <a:ea typeface="Jua"/>
              <a:cs typeface="Jua"/>
              <a:sym typeface="Jua"/>
            </a:endParaRPr>
          </a:p>
          <a:p>
            <a:pPr indent="0" lvl="1" marL="0" rtl="0" algn="l">
              <a:lnSpc>
                <a:spcPct val="90000"/>
              </a:lnSpc>
              <a:spcBef>
                <a:spcPts val="360"/>
              </a:spcBef>
              <a:spcAft>
                <a:spcPts val="0"/>
              </a:spcAft>
              <a:buNone/>
            </a:pPr>
            <a:r>
              <a:t/>
            </a:r>
            <a:endParaRPr sz="1500">
              <a:solidFill>
                <a:srgbClr val="FFE599"/>
              </a:solidFill>
              <a:latin typeface="Jua"/>
              <a:ea typeface="Jua"/>
              <a:cs typeface="Jua"/>
              <a:sym typeface="Jua"/>
            </a:endParaRPr>
          </a:p>
          <a:p>
            <a:pPr indent="0" lvl="0" marL="0" rtl="0" algn="l">
              <a:lnSpc>
                <a:spcPct val="90000"/>
              </a:lnSpc>
              <a:spcBef>
                <a:spcPts val="300"/>
              </a:spcBef>
              <a:spcAft>
                <a:spcPts val="0"/>
              </a:spcAft>
              <a:buNone/>
            </a:pPr>
            <a:r>
              <a:rPr lang="en-US" sz="1800">
                <a:solidFill>
                  <a:srgbClr val="FFE599"/>
                </a:solidFill>
                <a:latin typeface="Jua"/>
                <a:ea typeface="Jua"/>
                <a:cs typeface="Jua"/>
                <a:sym typeface="Jua"/>
              </a:rPr>
              <a:t>특징 :  국내외 지도 및 지역 정보, 각 지점 및 교통수단별 이동 소요시간 검색 기능  </a:t>
            </a:r>
            <a:endParaRPr sz="1800">
              <a:solidFill>
                <a:srgbClr val="FFE599"/>
              </a:solidFill>
              <a:latin typeface="Jua"/>
              <a:ea typeface="Jua"/>
              <a:cs typeface="Jua"/>
              <a:sym typeface="Jua"/>
            </a:endParaRPr>
          </a:p>
          <a:p>
            <a:pPr indent="0" lvl="0" marL="0" rtl="0" algn="l">
              <a:lnSpc>
                <a:spcPct val="90000"/>
              </a:lnSpc>
              <a:spcBef>
                <a:spcPts val="300"/>
              </a:spcBef>
              <a:spcAft>
                <a:spcPts val="0"/>
              </a:spcAft>
              <a:buNone/>
            </a:pPr>
            <a:r>
              <a:rPr lang="en-US" sz="1800">
                <a:solidFill>
                  <a:srgbClr val="FFE599"/>
                </a:solidFill>
                <a:latin typeface="Jua"/>
                <a:ea typeface="Jua"/>
                <a:cs typeface="Jua"/>
                <a:sym typeface="Jua"/>
              </a:rPr>
              <a:t>문제점 : 이 기능을 사용해 검색을 하게되면 정확한 검색은 가능하지만 서로 다른 앱을 오가야 하는 불편함이 있다.</a:t>
            </a:r>
            <a:endParaRPr sz="18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1800">
              <a:solidFill>
                <a:srgbClr val="FFE599"/>
              </a:solidFill>
              <a:latin typeface="Jua"/>
              <a:ea typeface="Jua"/>
              <a:cs typeface="Jua"/>
              <a:sym typeface="Jua"/>
            </a:endParaRPr>
          </a:p>
          <a:p>
            <a:pPr indent="0" lvl="0" marL="0" rtl="0" algn="l">
              <a:lnSpc>
                <a:spcPct val="90000"/>
              </a:lnSpc>
              <a:spcBef>
                <a:spcPts val="300"/>
              </a:spcBef>
              <a:spcAft>
                <a:spcPts val="0"/>
              </a:spcAft>
              <a:buNone/>
            </a:pPr>
            <a:r>
              <a:t/>
            </a:r>
            <a:endParaRPr sz="1800">
              <a:solidFill>
                <a:srgbClr val="FFE599"/>
              </a:solidFill>
              <a:latin typeface="Jua"/>
              <a:ea typeface="Jua"/>
              <a:cs typeface="Jua"/>
              <a:sym typeface="Jua"/>
            </a:endParaRPr>
          </a:p>
          <a:p>
            <a:pPr indent="0" lvl="1" marL="0" rtl="0" algn="l">
              <a:lnSpc>
                <a:spcPct val="90000"/>
              </a:lnSpc>
              <a:spcBef>
                <a:spcPts val="360"/>
              </a:spcBef>
              <a:spcAft>
                <a:spcPts val="0"/>
              </a:spcAft>
              <a:buNone/>
            </a:pPr>
            <a:r>
              <a:t/>
            </a:r>
            <a:endParaRPr b="1" sz="2100">
              <a:solidFill>
                <a:srgbClr val="FFE599"/>
              </a:solidFill>
              <a:latin typeface="Jua"/>
              <a:ea typeface="Jua"/>
              <a:cs typeface="Jua"/>
              <a:sym typeface="Jua"/>
            </a:endParaRPr>
          </a:p>
          <a:p>
            <a:pPr indent="0" lvl="1" marL="0" rtl="0" algn="l">
              <a:lnSpc>
                <a:spcPct val="90000"/>
              </a:lnSpc>
              <a:spcBef>
                <a:spcPts val="360"/>
              </a:spcBef>
              <a:spcAft>
                <a:spcPts val="0"/>
              </a:spcAft>
              <a:buNone/>
            </a:pPr>
            <a:r>
              <a:t/>
            </a:r>
            <a:endParaRPr b="1" sz="2100">
              <a:solidFill>
                <a:srgbClr val="FFE599"/>
              </a:solidFill>
              <a:latin typeface="Jua"/>
              <a:ea typeface="Jua"/>
              <a:cs typeface="Jua"/>
              <a:sym typeface="Jua"/>
            </a:endParaRPr>
          </a:p>
          <a:p>
            <a:pPr indent="0" lvl="0" marL="1371600" rtl="0" algn="l">
              <a:lnSpc>
                <a:spcPct val="90000"/>
              </a:lnSpc>
              <a:spcBef>
                <a:spcPts val="300"/>
              </a:spcBef>
              <a:spcAft>
                <a:spcPts val="0"/>
              </a:spcAft>
              <a:buNone/>
            </a:pPr>
            <a:r>
              <a:t/>
            </a:r>
            <a:endParaRPr sz="1800">
              <a:solidFill>
                <a:srgbClr val="FFE599"/>
              </a:solidFill>
              <a:latin typeface="Jua"/>
              <a:ea typeface="Jua"/>
              <a:cs typeface="Jua"/>
              <a:sym typeface="Jua"/>
            </a:endParaRPr>
          </a:p>
          <a:p>
            <a:pPr indent="0" lvl="1" marL="0" rtl="0" algn="l">
              <a:lnSpc>
                <a:spcPct val="90000"/>
              </a:lnSpc>
              <a:spcBef>
                <a:spcPts val="360"/>
              </a:spcBef>
              <a:spcAft>
                <a:spcPts val="0"/>
              </a:spcAft>
              <a:buNone/>
            </a:pPr>
            <a:r>
              <a:t/>
            </a:r>
            <a:endParaRPr sz="15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5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500">
              <a:solidFill>
                <a:srgbClr val="FFE599"/>
              </a:solidFill>
              <a:latin typeface="Jua"/>
              <a:ea typeface="Jua"/>
              <a:cs typeface="Jua"/>
              <a:sym typeface="Jua"/>
            </a:endParaRPr>
          </a:p>
          <a:p>
            <a:pPr indent="-152400" lvl="2" marL="685800" rtl="0" algn="l">
              <a:lnSpc>
                <a:spcPct val="90000"/>
              </a:lnSpc>
              <a:spcBef>
                <a:spcPts val="240"/>
              </a:spcBef>
              <a:spcAft>
                <a:spcPts val="0"/>
              </a:spcAft>
              <a:buNone/>
            </a:pPr>
            <a:r>
              <a:t/>
            </a:r>
            <a:endParaRPr sz="1500">
              <a:solidFill>
                <a:srgbClr val="FFE599"/>
              </a:solidFill>
              <a:latin typeface="Jua"/>
              <a:ea typeface="Jua"/>
              <a:cs typeface="Jua"/>
              <a:sym typeface="Jua"/>
            </a:endParaRPr>
          </a:p>
        </p:txBody>
      </p:sp>
      <p:pic>
        <p:nvPicPr>
          <p:cNvPr id="269" name="Google Shape;269;p19"/>
          <p:cNvPicPr preferRelativeResize="0"/>
          <p:nvPr/>
        </p:nvPicPr>
        <p:blipFill>
          <a:blip r:embed="rId3">
            <a:alphaModFix/>
          </a:blip>
          <a:stretch>
            <a:fillRect/>
          </a:stretch>
        </p:blipFill>
        <p:spPr>
          <a:xfrm>
            <a:off x="1340875" y="3638200"/>
            <a:ext cx="4291479" cy="2461800"/>
          </a:xfrm>
          <a:prstGeom prst="rect">
            <a:avLst/>
          </a:prstGeom>
          <a:noFill/>
          <a:ln>
            <a:noFill/>
          </a:ln>
        </p:spPr>
      </p:pic>
      <p:pic>
        <p:nvPicPr>
          <p:cNvPr id="270" name="Google Shape;270;p19"/>
          <p:cNvPicPr preferRelativeResize="0"/>
          <p:nvPr/>
        </p:nvPicPr>
        <p:blipFill>
          <a:blip r:embed="rId4">
            <a:alphaModFix/>
          </a:blip>
          <a:stretch>
            <a:fillRect/>
          </a:stretch>
        </p:blipFill>
        <p:spPr>
          <a:xfrm>
            <a:off x="5697199" y="3638212"/>
            <a:ext cx="4137552" cy="246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0"/>
          <p:cNvSpPr/>
          <p:nvPr/>
        </p:nvSpPr>
        <p:spPr>
          <a:xfrm>
            <a:off x="7333296" y="-1634235"/>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76" name="Google Shape;276;p20"/>
          <p:cNvSpPr/>
          <p:nvPr/>
        </p:nvSpPr>
        <p:spPr>
          <a:xfrm>
            <a:off x="3372856" y="-1649511"/>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77" name="Google Shape;277;p20"/>
          <p:cNvSpPr/>
          <p:nvPr/>
        </p:nvSpPr>
        <p:spPr>
          <a:xfrm>
            <a:off x="-607966" y="4968323"/>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78" name="Google Shape;278;p20"/>
          <p:cNvSpPr/>
          <p:nvPr/>
        </p:nvSpPr>
        <p:spPr>
          <a:xfrm>
            <a:off x="-607966" y="-160708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79" name="Google Shape;279;p20"/>
          <p:cNvSpPr/>
          <p:nvPr/>
        </p:nvSpPr>
        <p:spPr>
          <a:xfrm>
            <a:off x="-607966" y="553160"/>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80" name="Google Shape;280;p20"/>
          <p:cNvSpPr/>
          <p:nvPr/>
        </p:nvSpPr>
        <p:spPr>
          <a:xfrm>
            <a:off x="1392636" y="-539980"/>
            <a:ext cx="2376300" cy="2048400"/>
          </a:xfrm>
          <a:prstGeom prst="hexagon">
            <a:avLst>
              <a:gd fmla="val 25000" name="adj"/>
              <a:gd fmla="val 115470" name="vf"/>
            </a:avLst>
          </a:prstGeom>
          <a:solidFill>
            <a:srgbClr val="996133">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81" name="Google Shape;281;p20"/>
          <p:cNvSpPr txBox="1"/>
          <p:nvPr/>
        </p:nvSpPr>
        <p:spPr>
          <a:xfrm>
            <a:off x="1464644" y="404664"/>
            <a:ext cx="223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n-US" sz="2800">
                <a:solidFill>
                  <a:srgbClr val="FFFFFF"/>
                </a:solidFill>
              </a:rPr>
              <a:t>기술 현황</a:t>
            </a:r>
            <a:endParaRPr b="1" i="0" sz="2800" u="none" cap="none" strike="noStrike">
              <a:solidFill>
                <a:srgbClr val="FFFFFF"/>
              </a:solidFill>
              <a:latin typeface="Arial"/>
              <a:ea typeface="Arial"/>
              <a:cs typeface="Arial"/>
              <a:sym typeface="Arial"/>
            </a:endParaRPr>
          </a:p>
        </p:txBody>
      </p:sp>
      <p:sp>
        <p:nvSpPr>
          <p:cNvPr id="282" name="Google Shape;282;p20"/>
          <p:cNvSpPr/>
          <p:nvPr/>
        </p:nvSpPr>
        <p:spPr>
          <a:xfrm>
            <a:off x="5353076" y="600514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83" name="Google Shape;283;p20"/>
          <p:cNvSpPr/>
          <p:nvPr/>
        </p:nvSpPr>
        <p:spPr>
          <a:xfrm>
            <a:off x="1403647" y="1620259"/>
            <a:ext cx="2392200" cy="20868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84" name="Google Shape;284;p20"/>
          <p:cNvSpPr/>
          <p:nvPr/>
        </p:nvSpPr>
        <p:spPr>
          <a:xfrm>
            <a:off x="3364992" y="548680"/>
            <a:ext cx="2395200" cy="21822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85" name="Google Shape;285;p20"/>
          <p:cNvSpPr/>
          <p:nvPr/>
        </p:nvSpPr>
        <p:spPr>
          <a:xfrm>
            <a:off x="5364088" y="1644940"/>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86" name="Google Shape;286;p20"/>
          <p:cNvSpPr/>
          <p:nvPr/>
        </p:nvSpPr>
        <p:spPr>
          <a:xfrm>
            <a:off x="337285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87" name="Google Shape;287;p20"/>
          <p:cNvSpPr/>
          <p:nvPr/>
        </p:nvSpPr>
        <p:spPr>
          <a:xfrm>
            <a:off x="5353076"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88" name="Google Shape;288;p20"/>
          <p:cNvSpPr/>
          <p:nvPr/>
        </p:nvSpPr>
        <p:spPr>
          <a:xfrm>
            <a:off x="7333296" y="494116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89" name="Google Shape;289;p20"/>
          <p:cNvSpPr/>
          <p:nvPr/>
        </p:nvSpPr>
        <p:spPr>
          <a:xfrm>
            <a:off x="7290816" y="526004"/>
            <a:ext cx="2418600" cy="22050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90" name="Google Shape;290;p20"/>
          <p:cNvSpPr/>
          <p:nvPr/>
        </p:nvSpPr>
        <p:spPr>
          <a:xfrm>
            <a:off x="7334820" y="27548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91" name="Google Shape;291;p20"/>
          <p:cNvSpPr/>
          <p:nvPr/>
        </p:nvSpPr>
        <p:spPr>
          <a:xfrm>
            <a:off x="1403648" y="3844908"/>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92" name="Google Shape;292;p20"/>
          <p:cNvSpPr/>
          <p:nvPr/>
        </p:nvSpPr>
        <p:spPr>
          <a:xfrm>
            <a:off x="1403648" y="604968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93" name="Google Shape;293;p20"/>
          <p:cNvSpPr/>
          <p:nvPr/>
        </p:nvSpPr>
        <p:spPr>
          <a:xfrm>
            <a:off x="3383868" y="2760827"/>
            <a:ext cx="2376300" cy="2048400"/>
          </a:xfrm>
          <a:prstGeom prst="hexagon">
            <a:avLst>
              <a:gd fmla="val 25000" name="adj"/>
              <a:gd fmla="val 115470" name="vf"/>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94" name="Google Shape;294;p20"/>
          <p:cNvSpPr/>
          <p:nvPr/>
        </p:nvSpPr>
        <p:spPr>
          <a:xfrm>
            <a:off x="1907704" y="2007618"/>
            <a:ext cx="8065800" cy="6032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95" name="Google Shape;295;p20"/>
          <p:cNvSpPr/>
          <p:nvPr/>
        </p:nvSpPr>
        <p:spPr>
          <a:xfrm>
            <a:off x="2004704" y="1620259"/>
            <a:ext cx="7488900" cy="1664400"/>
          </a:xfrm>
          <a:prstGeom prst="rect">
            <a:avLst/>
          </a:prstGeom>
          <a:solidFill>
            <a:srgbClr val="996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2100" u="none" cap="none" strike="noStrike">
              <a:solidFill>
                <a:schemeClr val="lt1"/>
              </a:solidFill>
              <a:latin typeface="Malgun Gothic"/>
              <a:ea typeface="Malgun Gothic"/>
              <a:cs typeface="Malgun Gothic"/>
              <a:sym typeface="Malgun Gothic"/>
            </a:endParaRPr>
          </a:p>
        </p:txBody>
      </p:sp>
      <p:sp>
        <p:nvSpPr>
          <p:cNvPr id="296" name="Google Shape;296;p20"/>
          <p:cNvSpPr/>
          <p:nvPr/>
        </p:nvSpPr>
        <p:spPr>
          <a:xfrm>
            <a:off x="-607966" y="2754886"/>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97" name="Google Shape;297;p20"/>
          <p:cNvSpPr/>
          <p:nvPr/>
        </p:nvSpPr>
        <p:spPr>
          <a:xfrm>
            <a:off x="5353076" y="-603448"/>
            <a:ext cx="2376300" cy="2048400"/>
          </a:xfrm>
          <a:prstGeom prst="hexagon">
            <a:avLst>
              <a:gd fmla="val 25000" name="adj"/>
              <a:gd fmla="val 115470" name="vf"/>
            </a:avLst>
          </a:prstGeom>
          <a:solidFill>
            <a:srgbClr val="FFC000">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98" name="Google Shape;298;p20"/>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299" name="Google Shape;299;p20"/>
          <p:cNvSpPr txBox="1"/>
          <p:nvPr/>
        </p:nvSpPr>
        <p:spPr>
          <a:xfrm>
            <a:off x="1886587" y="1715525"/>
            <a:ext cx="7604100" cy="8928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t/>
            </a:r>
            <a:endParaRPr b="1" i="0" sz="2600" u="none" cap="none" strike="noStrike">
              <a:solidFill>
                <a:srgbClr val="FFF2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rgbClr val="FFF2CC"/>
              </a:solidFill>
              <a:latin typeface="Arial"/>
              <a:ea typeface="Arial"/>
              <a:cs typeface="Arial"/>
              <a:sym typeface="Arial"/>
            </a:endParaRPr>
          </a:p>
        </p:txBody>
      </p:sp>
      <p:sp>
        <p:nvSpPr>
          <p:cNvPr id="300" name="Google Shape;300;p20"/>
          <p:cNvSpPr txBox="1"/>
          <p:nvPr/>
        </p:nvSpPr>
        <p:spPr>
          <a:xfrm>
            <a:off x="457225" y="1508425"/>
            <a:ext cx="8229600" cy="4943400"/>
          </a:xfrm>
          <a:prstGeom prst="rect">
            <a:avLst/>
          </a:prstGeom>
          <a:noFill/>
          <a:ln>
            <a:noFill/>
          </a:ln>
        </p:spPr>
        <p:txBody>
          <a:bodyPr anchorCtr="0" anchor="t" bIns="45700" lIns="91425" spcFirstLastPara="1" rIns="91425" wrap="square" tIns="45700">
            <a:normAutofit/>
          </a:bodyPr>
          <a:lstStyle/>
          <a:p>
            <a:pPr indent="-152400" lvl="2" marL="685800" rtl="0" algn="l">
              <a:lnSpc>
                <a:spcPct val="90000"/>
              </a:lnSpc>
              <a:spcBef>
                <a:spcPts val="240"/>
              </a:spcBef>
              <a:spcAft>
                <a:spcPts val="0"/>
              </a:spcAft>
              <a:buNone/>
            </a:pPr>
            <a:r>
              <a:t/>
            </a:r>
            <a:endParaRPr sz="1700">
              <a:solidFill>
                <a:srgbClr val="000000"/>
              </a:solidFill>
            </a:endParaRPr>
          </a:p>
          <a:p>
            <a:pPr indent="0" lvl="0" marL="1371600" rtl="0" algn="l">
              <a:lnSpc>
                <a:spcPct val="90000"/>
              </a:lnSpc>
              <a:spcBef>
                <a:spcPts val="360"/>
              </a:spcBef>
              <a:spcAft>
                <a:spcPts val="0"/>
              </a:spcAft>
              <a:buNone/>
            </a:pPr>
            <a:r>
              <a:rPr b="1" lang="en-US" sz="2300">
                <a:solidFill>
                  <a:srgbClr val="FFE599"/>
                </a:solidFill>
                <a:latin typeface="Jua"/>
                <a:ea typeface="Jua"/>
                <a:cs typeface="Jua"/>
                <a:sym typeface="Jua"/>
              </a:rPr>
              <a:t>3.전국 부동산 매매 정보 빅데이터  : 국가 공공 데이터 포털</a:t>
            </a:r>
            <a:endParaRPr b="1" sz="1700">
              <a:solidFill>
                <a:srgbClr val="FFE599"/>
              </a:solidFill>
              <a:latin typeface="Jua"/>
              <a:ea typeface="Jua"/>
              <a:cs typeface="Jua"/>
              <a:sym typeface="Jua"/>
            </a:endParaRPr>
          </a:p>
          <a:p>
            <a:pPr indent="0" lvl="0" marL="1371600" rtl="0" algn="l">
              <a:lnSpc>
                <a:spcPct val="90000"/>
              </a:lnSpc>
              <a:spcBef>
                <a:spcPts val="360"/>
              </a:spcBef>
              <a:spcAft>
                <a:spcPts val="0"/>
              </a:spcAft>
              <a:buNone/>
            </a:pPr>
            <a:r>
              <a:t/>
            </a:r>
            <a:endParaRPr sz="1700">
              <a:solidFill>
                <a:srgbClr val="FFE599"/>
              </a:solidFill>
              <a:latin typeface="Jua"/>
              <a:ea typeface="Jua"/>
              <a:cs typeface="Jua"/>
              <a:sym typeface="Jua"/>
            </a:endParaRPr>
          </a:p>
          <a:p>
            <a:pPr indent="0" lvl="0" marL="1371600" rtl="0" algn="l">
              <a:lnSpc>
                <a:spcPct val="90000"/>
              </a:lnSpc>
              <a:spcBef>
                <a:spcPts val="300"/>
              </a:spcBef>
              <a:spcAft>
                <a:spcPts val="0"/>
              </a:spcAft>
              <a:buNone/>
            </a:pPr>
            <a:r>
              <a:rPr lang="en-US" sz="2000">
                <a:solidFill>
                  <a:srgbClr val="FFE599"/>
                </a:solidFill>
                <a:latin typeface="Jua"/>
                <a:ea typeface="Jua"/>
                <a:cs typeface="Jua"/>
                <a:sym typeface="Jua"/>
              </a:rPr>
              <a:t>특징 :  전국 부동산 매매 실거래 자료를 api형태로 제공</a:t>
            </a:r>
            <a:endParaRPr sz="2000">
              <a:solidFill>
                <a:srgbClr val="FFE599"/>
              </a:solidFill>
              <a:latin typeface="Jua"/>
              <a:ea typeface="Jua"/>
              <a:cs typeface="Jua"/>
              <a:sym typeface="Jua"/>
            </a:endParaRPr>
          </a:p>
          <a:p>
            <a:pPr indent="0" lvl="0" marL="1371600" rtl="0" algn="l">
              <a:lnSpc>
                <a:spcPct val="90000"/>
              </a:lnSpc>
              <a:spcBef>
                <a:spcPts val="300"/>
              </a:spcBef>
              <a:spcAft>
                <a:spcPts val="0"/>
              </a:spcAft>
              <a:buNone/>
            </a:pPr>
            <a:r>
              <a:rPr lang="en-US" sz="2000">
                <a:solidFill>
                  <a:srgbClr val="FFE599"/>
                </a:solidFill>
                <a:latin typeface="Jua"/>
                <a:ea typeface="Jua"/>
                <a:cs typeface="Jua"/>
                <a:sym typeface="Jua"/>
              </a:rPr>
              <a:t>문제점 : api형태로 제공되는 서비스로 일반사용자는 이용하기어렵다</a:t>
            </a:r>
            <a:endParaRPr sz="2000">
              <a:solidFill>
                <a:srgbClr val="FFE599"/>
              </a:solidFill>
              <a:latin typeface="Jua"/>
              <a:ea typeface="Jua"/>
              <a:cs typeface="Jua"/>
              <a:sym typeface="Jua"/>
            </a:endParaRPr>
          </a:p>
          <a:p>
            <a:pPr indent="0" lvl="1" marL="0" rtl="0" algn="l">
              <a:lnSpc>
                <a:spcPct val="90000"/>
              </a:lnSpc>
              <a:spcBef>
                <a:spcPts val="360"/>
              </a:spcBef>
              <a:spcAft>
                <a:spcPts val="0"/>
              </a:spcAft>
              <a:buNone/>
            </a:pPr>
            <a:r>
              <a:t/>
            </a:r>
            <a:endParaRPr sz="1700">
              <a:solidFill>
                <a:srgbClr val="000000"/>
              </a:solidFill>
            </a:endParaRPr>
          </a:p>
          <a:p>
            <a:pPr indent="-152400" lvl="2" marL="685800" rtl="0" algn="l">
              <a:lnSpc>
                <a:spcPct val="90000"/>
              </a:lnSpc>
              <a:spcBef>
                <a:spcPts val="240"/>
              </a:spcBef>
              <a:spcAft>
                <a:spcPts val="0"/>
              </a:spcAft>
              <a:buNone/>
            </a:pPr>
            <a:r>
              <a:t/>
            </a:r>
            <a:endParaRPr sz="1700">
              <a:solidFill>
                <a:srgbClr val="000000"/>
              </a:solidFill>
            </a:endParaRPr>
          </a:p>
          <a:p>
            <a:pPr indent="-152400" lvl="2" marL="685800" rtl="0" algn="l">
              <a:lnSpc>
                <a:spcPct val="90000"/>
              </a:lnSpc>
              <a:spcBef>
                <a:spcPts val="240"/>
              </a:spcBef>
              <a:spcAft>
                <a:spcPts val="0"/>
              </a:spcAft>
              <a:buNone/>
            </a:pPr>
            <a:r>
              <a:t/>
            </a:r>
            <a:endParaRPr sz="1700">
              <a:solidFill>
                <a:srgbClr val="000000"/>
              </a:solidFill>
            </a:endParaRPr>
          </a:p>
          <a:p>
            <a:pPr indent="-152400" lvl="2" marL="685800" rtl="0" algn="l">
              <a:lnSpc>
                <a:spcPct val="90000"/>
              </a:lnSpc>
              <a:spcBef>
                <a:spcPts val="240"/>
              </a:spcBef>
              <a:spcAft>
                <a:spcPts val="0"/>
              </a:spcAft>
              <a:buNone/>
            </a:pPr>
            <a:r>
              <a:t/>
            </a:r>
            <a:endParaRPr sz="1700">
              <a:solidFill>
                <a:srgbClr val="000000"/>
              </a:solidFill>
            </a:endParaRPr>
          </a:p>
        </p:txBody>
      </p:sp>
      <p:pic>
        <p:nvPicPr>
          <p:cNvPr id="301" name="Google Shape;301;p20"/>
          <p:cNvPicPr preferRelativeResize="0"/>
          <p:nvPr/>
        </p:nvPicPr>
        <p:blipFill>
          <a:blip r:embed="rId3">
            <a:alphaModFix/>
          </a:blip>
          <a:stretch>
            <a:fillRect/>
          </a:stretch>
        </p:blipFill>
        <p:spPr>
          <a:xfrm>
            <a:off x="1886575" y="3130125"/>
            <a:ext cx="7488899" cy="3107370"/>
          </a:xfrm>
          <a:prstGeom prst="rect">
            <a:avLst/>
          </a:prstGeom>
          <a:noFill/>
          <a:ln>
            <a:noFill/>
          </a:ln>
        </p:spPr>
      </p:pic>
      <p:sp>
        <p:nvSpPr>
          <p:cNvPr id="302" name="Google Shape;302;p20"/>
          <p:cNvSpPr/>
          <p:nvPr/>
        </p:nvSpPr>
        <p:spPr>
          <a:xfrm>
            <a:off x="1896125" y="3130225"/>
            <a:ext cx="7488900" cy="3107400"/>
          </a:xfrm>
          <a:prstGeom prst="rect">
            <a:avLst/>
          </a:prstGeom>
          <a:solidFill>
            <a:srgbClr val="CACAC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rgbClr val="222222"/>
                </a:solidFill>
                <a:highlight>
                  <a:srgbClr val="CACACA"/>
                </a:highlight>
                <a:latin typeface="Malgun Gothic"/>
                <a:ea typeface="Malgun Gothic"/>
                <a:cs typeface="Malgun Gothic"/>
                <a:sym typeface="Malgun Gothic"/>
              </a:rPr>
              <a:t>국토부 실거래가 데이터 자체는 국민들이 실제로 활용하기 어렵게 구축돼있지만, 접근성을 높인다면 부가가치를 창출할 수 있을 것이라는 판단이 있었다.</a:t>
            </a:r>
            <a:endParaRPr sz="1100">
              <a:solidFill>
                <a:srgbClr val="222222"/>
              </a:solidFill>
              <a:highlight>
                <a:srgbClr val="CACACA"/>
              </a:highlight>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CACACA"/>
              </a:highlight>
            </a:endParaRPr>
          </a:p>
          <a:p>
            <a:pPr indent="0" lvl="0" marL="0" rtl="0" algn="l">
              <a:spcBef>
                <a:spcPts val="0"/>
              </a:spcBef>
              <a:spcAft>
                <a:spcPts val="0"/>
              </a:spcAft>
              <a:buNone/>
            </a:pPr>
            <a:r>
              <a:rPr lang="en-US" sz="1100">
                <a:solidFill>
                  <a:srgbClr val="222222"/>
                </a:solidFill>
                <a:highlight>
                  <a:srgbClr val="CACACA"/>
                </a:highlight>
                <a:latin typeface="Malgun Gothic"/>
                <a:ea typeface="Malgun Gothic"/>
                <a:cs typeface="Malgun Gothic"/>
                <a:sym typeface="Malgun Gothic"/>
              </a:rPr>
              <a:t>출처 : 뉴스로드(http://www.newsroad.co.kr)</a:t>
            </a:r>
            <a:endParaRPr sz="1200">
              <a:highlight>
                <a:srgbClr val="CACACA"/>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1"/>
          <p:cNvSpPr/>
          <p:nvPr/>
        </p:nvSpPr>
        <p:spPr>
          <a:xfrm>
            <a:off x="7333296" y="494116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09" name="Google Shape;309;p21"/>
          <p:cNvSpPr/>
          <p:nvPr/>
        </p:nvSpPr>
        <p:spPr>
          <a:xfrm>
            <a:off x="5353076" y="600514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10" name="Google Shape;310;p21"/>
          <p:cNvSpPr/>
          <p:nvPr/>
        </p:nvSpPr>
        <p:spPr>
          <a:xfrm>
            <a:off x="7333296" y="-163423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11" name="Google Shape;311;p21"/>
          <p:cNvSpPr/>
          <p:nvPr/>
        </p:nvSpPr>
        <p:spPr>
          <a:xfrm>
            <a:off x="7333296" y="526005"/>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12" name="Google Shape;312;p21"/>
          <p:cNvSpPr/>
          <p:nvPr/>
        </p:nvSpPr>
        <p:spPr>
          <a:xfrm>
            <a:off x="3372856" y="-1649511"/>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13" name="Google Shape;313;p21"/>
          <p:cNvSpPr/>
          <p:nvPr/>
        </p:nvSpPr>
        <p:spPr>
          <a:xfrm>
            <a:off x="7334820" y="2754887"/>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14" name="Google Shape;314;p21"/>
          <p:cNvSpPr/>
          <p:nvPr/>
        </p:nvSpPr>
        <p:spPr>
          <a:xfrm>
            <a:off x="1403648" y="6049687"/>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15" name="Google Shape;315;p21"/>
          <p:cNvSpPr/>
          <p:nvPr/>
        </p:nvSpPr>
        <p:spPr>
          <a:xfrm>
            <a:off x="-607966" y="4968323"/>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16" name="Google Shape;316;p21"/>
          <p:cNvSpPr/>
          <p:nvPr/>
        </p:nvSpPr>
        <p:spPr>
          <a:xfrm>
            <a:off x="-607966" y="-160708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17" name="Google Shape;317;p21"/>
          <p:cNvSpPr/>
          <p:nvPr/>
        </p:nvSpPr>
        <p:spPr>
          <a:xfrm>
            <a:off x="-607966" y="553160"/>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18" name="Google Shape;318;p21"/>
          <p:cNvSpPr/>
          <p:nvPr/>
        </p:nvSpPr>
        <p:spPr>
          <a:xfrm>
            <a:off x="1403648" y="1634524"/>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Arial"/>
                <a:ea typeface="Arial"/>
                <a:cs typeface="Arial"/>
                <a:sym typeface="Arial"/>
              </a:rPr>
              <a:t>3.</a:t>
            </a:r>
            <a:endParaRPr b="1" i="0" sz="7200" u="none" cap="none" strike="noStrike">
              <a:solidFill>
                <a:schemeClr val="lt1"/>
              </a:solidFill>
              <a:latin typeface="Arial"/>
              <a:ea typeface="Arial"/>
              <a:cs typeface="Arial"/>
              <a:sym typeface="Arial"/>
            </a:endParaRPr>
          </a:p>
        </p:txBody>
      </p:sp>
      <p:sp>
        <p:nvSpPr>
          <p:cNvPr id="319" name="Google Shape;319;p21"/>
          <p:cNvSpPr txBox="1"/>
          <p:nvPr/>
        </p:nvSpPr>
        <p:spPr>
          <a:xfrm>
            <a:off x="3790925" y="2814025"/>
            <a:ext cx="48456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lang="en-US" sz="4800">
                <a:solidFill>
                  <a:srgbClr val="996133"/>
                </a:solidFill>
              </a:rPr>
              <a:t>주요기술 접근 방법</a:t>
            </a:r>
            <a:endParaRPr b="1" i="0" sz="4800" u="none" cap="none" strike="noStrike">
              <a:solidFill>
                <a:srgbClr val="996133"/>
              </a:solidFill>
              <a:latin typeface="Arial"/>
              <a:ea typeface="Arial"/>
              <a:cs typeface="Arial"/>
              <a:sym typeface="Arial"/>
            </a:endParaRPr>
          </a:p>
        </p:txBody>
      </p:sp>
      <p:sp>
        <p:nvSpPr>
          <p:cNvPr id="320" name="Google Shape;320;p21"/>
          <p:cNvSpPr/>
          <p:nvPr/>
        </p:nvSpPr>
        <p:spPr>
          <a:xfrm>
            <a:off x="5312194" y="3818867"/>
            <a:ext cx="2376264" cy="2048503"/>
          </a:xfrm>
          <a:prstGeom prst="hexagon">
            <a:avLst>
              <a:gd fmla="val 25000" name="adj"/>
              <a:gd fmla="val 115470" name="vf"/>
            </a:avLst>
          </a:prstGeom>
          <a:solidFill>
            <a:srgbClr val="996133">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21" name="Google Shape;321;p21"/>
          <p:cNvSpPr/>
          <p:nvPr/>
        </p:nvSpPr>
        <p:spPr>
          <a:xfrm>
            <a:off x="-607966" y="2754886"/>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22" name="Google Shape;322;p21"/>
          <p:cNvSpPr/>
          <p:nvPr/>
        </p:nvSpPr>
        <p:spPr>
          <a:xfrm>
            <a:off x="5353076" y="-603448"/>
            <a:ext cx="2376264" cy="2048503"/>
          </a:xfrm>
          <a:prstGeom prst="hexagon">
            <a:avLst>
              <a:gd fmla="val 25000" name="adj"/>
              <a:gd fmla="val 115470" name="vf"/>
            </a:avLst>
          </a:prstGeom>
          <a:solidFill>
            <a:srgbClr val="FFC000">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
        <p:nvSpPr>
          <p:cNvPr id="323" name="Google Shape;323;p21"/>
          <p:cNvSpPr/>
          <p:nvPr/>
        </p:nvSpPr>
        <p:spPr>
          <a:xfrm>
            <a:off x="5353076" y="-603448"/>
            <a:ext cx="2376300" cy="2048400"/>
          </a:xfrm>
          <a:prstGeom prst="hexagon">
            <a:avLst>
              <a:gd fmla="val 25000" name="adj"/>
              <a:gd fmla="val 115470" name="vf"/>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